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94" r:id="rId3"/>
    <p:sldId id="290" r:id="rId4"/>
    <p:sldId id="259" r:id="rId5"/>
    <p:sldId id="257" r:id="rId6"/>
    <p:sldId id="295" r:id="rId7"/>
    <p:sldId id="297" r:id="rId8"/>
    <p:sldId id="299" r:id="rId9"/>
    <p:sldId id="300" r:id="rId10"/>
    <p:sldId id="305" r:id="rId11"/>
    <p:sldId id="306" r:id="rId12"/>
    <p:sldId id="261" r:id="rId13"/>
    <p:sldId id="263" r:id="rId14"/>
    <p:sldId id="284" r:id="rId15"/>
    <p:sldId id="264" r:id="rId16"/>
    <p:sldId id="266" r:id="rId17"/>
    <p:sldId id="270" r:id="rId18"/>
    <p:sldId id="286" r:id="rId19"/>
    <p:sldId id="287" r:id="rId20"/>
    <p:sldId id="288" r:id="rId21"/>
    <p:sldId id="304" r:id="rId22"/>
    <p:sldId id="285" r:id="rId23"/>
    <p:sldId id="271" r:id="rId24"/>
    <p:sldId id="260" r:id="rId25"/>
    <p:sldId id="277" r:id="rId26"/>
    <p:sldId id="303" r:id="rId27"/>
    <p:sldId id="275" r:id="rId28"/>
    <p:sldId id="276" r:id="rId29"/>
    <p:sldId id="274" r:id="rId30"/>
    <p:sldId id="281" r:id="rId31"/>
    <p:sldId id="262" r:id="rId32"/>
    <p:sldId id="291" r:id="rId33"/>
    <p:sldId id="282" r:id="rId34"/>
    <p:sldId id="283" r:id="rId35"/>
    <p:sldId id="278" r:id="rId36"/>
    <p:sldId id="280" r:id="rId37"/>
    <p:sldId id="279" r:id="rId38"/>
    <p:sldId id="273" r:id="rId39"/>
    <p:sldId id="269" r:id="rId40"/>
    <p:sldId id="267" r:id="rId41"/>
    <p:sldId id="268" r:id="rId42"/>
    <p:sldId id="298" r:id="rId43"/>
    <p:sldId id="301" r:id="rId44"/>
    <p:sldId id="292" r:id="rId45"/>
    <p:sldId id="30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945157-A3EA-2144-A641-0D4D939473BF}">
          <p14:sldIdLst>
            <p14:sldId id="256"/>
            <p14:sldId id="294"/>
            <p14:sldId id="290"/>
          </p14:sldIdLst>
        </p14:section>
        <p14:section name="Why" id="{4173DDF7-0151-CE47-873D-2A929BBC09BD}">
          <p14:sldIdLst>
            <p14:sldId id="259"/>
            <p14:sldId id="257"/>
          </p14:sldIdLst>
        </p14:section>
        <p14:section name="Cognition and Design" id="{7A4E87B4-DF03-D243-B23E-A1D3EC5260BC}">
          <p14:sldIdLst>
            <p14:sldId id="295"/>
            <p14:sldId id="297"/>
            <p14:sldId id="299"/>
            <p14:sldId id="300"/>
            <p14:sldId id="305"/>
            <p14:sldId id="306"/>
          </p14:sldIdLst>
        </p14:section>
        <p14:section name="Measuring Impact" id="{85DC65A0-52F7-5F4F-AF7A-9D794D6E82D1}">
          <p14:sldIdLst>
            <p14:sldId id="261"/>
            <p14:sldId id="263"/>
            <p14:sldId id="284"/>
            <p14:sldId id="264"/>
            <p14:sldId id="266"/>
            <p14:sldId id="270"/>
            <p14:sldId id="286"/>
            <p14:sldId id="287"/>
            <p14:sldId id="288"/>
            <p14:sldId id="304"/>
            <p14:sldId id="285"/>
            <p14:sldId id="271"/>
          </p14:sldIdLst>
        </p14:section>
        <p14:section name="Enabling Dialogue" id="{354E1D4F-F65B-EE4F-80C2-278DA4AE6AF3}">
          <p14:sldIdLst>
            <p14:sldId id="260"/>
            <p14:sldId id="277"/>
            <p14:sldId id="303"/>
            <p14:sldId id="275"/>
            <p14:sldId id="276"/>
            <p14:sldId id="274"/>
            <p14:sldId id="281"/>
            <p14:sldId id="262"/>
            <p14:sldId id="291"/>
            <p14:sldId id="282"/>
            <p14:sldId id="283"/>
            <p14:sldId id="278"/>
            <p14:sldId id="280"/>
            <p14:sldId id="279"/>
            <p14:sldId id="273"/>
          </p14:sldIdLst>
        </p14:section>
        <p14:section name="Pitfalls" id="{B03770EB-0BCC-A747-97CB-73BA457719CF}">
          <p14:sldIdLst>
            <p14:sldId id="269"/>
            <p14:sldId id="267"/>
            <p14:sldId id="268"/>
            <p14:sldId id="298"/>
            <p14:sldId id="301"/>
          </p14:sldIdLst>
        </p14:section>
        <p14:section name="Closing" id="{1B5A6194-8426-7A4B-8C32-9F2E33CC14BB}">
          <p14:sldIdLst>
            <p14:sldId id="292"/>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3"/>
    <p:restoredTop sz="77495"/>
  </p:normalViewPr>
  <p:slideViewPr>
    <p:cSldViewPr snapToGrid="0" snapToObjects="1">
      <p:cViewPr>
        <p:scale>
          <a:sx n="65" d="100"/>
          <a:sy n="65" d="100"/>
        </p:scale>
        <p:origin x="136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AB82C-5538-1D4D-BABA-7373A97CDFF6}" type="doc">
      <dgm:prSet loTypeId="urn:microsoft.com/office/officeart/2005/8/layout/venn2" loCatId="hierarchy" qsTypeId="urn:microsoft.com/office/officeart/2005/8/quickstyle/simple1" qsCatId="simple" csTypeId="urn:microsoft.com/office/officeart/2005/8/colors/colorful5" csCatId="colorful" phldr="1"/>
      <dgm:spPr/>
      <dgm:t>
        <a:bodyPr/>
        <a:lstStyle/>
        <a:p>
          <a:endParaRPr lang="en-US"/>
        </a:p>
      </dgm:t>
    </dgm:pt>
    <dgm:pt modelId="{4A850D02-9743-2840-B55B-D815617C2FE1}">
      <dgm:prSet phldrT="[Text]" custT="1"/>
      <dgm:spPr/>
      <dgm:t>
        <a:bodyPr/>
        <a:lstStyle/>
        <a:p>
          <a:r>
            <a:rPr lang="en-US" sz="1100" dirty="0" smtClean="0"/>
            <a:t>GATHERING DATA</a:t>
          </a:r>
          <a:endParaRPr lang="en-US" sz="1100" dirty="0"/>
        </a:p>
      </dgm:t>
    </dgm:pt>
    <dgm:pt modelId="{452D8D7E-49D9-FF4C-9F6E-04BAAA1967A3}" type="parTrans" cxnId="{387C585C-6AD9-B94D-9125-9977A8AB83E2}">
      <dgm:prSet/>
      <dgm:spPr/>
      <dgm:t>
        <a:bodyPr/>
        <a:lstStyle/>
        <a:p>
          <a:endParaRPr lang="en-US"/>
        </a:p>
      </dgm:t>
    </dgm:pt>
    <dgm:pt modelId="{E94CE345-D1B7-5748-A8C6-7D25523F5B36}" type="sibTrans" cxnId="{387C585C-6AD9-B94D-9125-9977A8AB83E2}">
      <dgm:prSet/>
      <dgm:spPr/>
      <dgm:t>
        <a:bodyPr/>
        <a:lstStyle/>
        <a:p>
          <a:endParaRPr lang="en-US"/>
        </a:p>
      </dgm:t>
    </dgm:pt>
    <dgm:pt modelId="{43712FF0-9434-4647-BF65-9DF317B20625}">
      <dgm:prSet custT="1"/>
      <dgm:spPr/>
      <dgm:t>
        <a:bodyPr/>
        <a:lstStyle/>
        <a:p>
          <a:r>
            <a:rPr lang="en-US" sz="1200" dirty="0" smtClean="0"/>
            <a:t>ANALYSE &amp; VISUALISE</a:t>
          </a:r>
          <a:endParaRPr lang="en-US" sz="1200" dirty="0"/>
        </a:p>
      </dgm:t>
    </dgm:pt>
    <dgm:pt modelId="{931C16BF-9816-CB4C-A5DC-A57B3B7F7E16}" type="parTrans" cxnId="{52181A5E-9326-5A43-9CFD-CD199A53EA8B}">
      <dgm:prSet/>
      <dgm:spPr/>
      <dgm:t>
        <a:bodyPr/>
        <a:lstStyle/>
        <a:p>
          <a:endParaRPr lang="en-US"/>
        </a:p>
      </dgm:t>
    </dgm:pt>
    <dgm:pt modelId="{60F1D62C-2D62-364D-832C-4D29FF10135D}" type="sibTrans" cxnId="{52181A5E-9326-5A43-9CFD-CD199A53EA8B}">
      <dgm:prSet/>
      <dgm:spPr/>
      <dgm:t>
        <a:bodyPr/>
        <a:lstStyle/>
        <a:p>
          <a:endParaRPr lang="en-US"/>
        </a:p>
      </dgm:t>
    </dgm:pt>
    <dgm:pt modelId="{E853D989-129E-FB43-8E39-43EE1637A677}">
      <dgm:prSet custT="1"/>
      <dgm:spPr/>
      <dgm:t>
        <a:bodyPr/>
        <a:lstStyle/>
        <a:p>
          <a:r>
            <a:rPr lang="en-US" sz="1400" dirty="0" smtClean="0"/>
            <a:t>SHOW DON</a:t>
          </a:r>
          <a:r>
            <a:rPr lang="uk-UA" sz="1400" dirty="0" smtClean="0"/>
            <a:t>’</a:t>
          </a:r>
          <a:r>
            <a:rPr lang="en-US" sz="1400" dirty="0" smtClean="0"/>
            <a:t>T TELL – ALLOW STAFF TO DRAW LOGICAL CONCLUSIONS</a:t>
          </a:r>
          <a:endParaRPr lang="en-US" sz="1400" dirty="0"/>
        </a:p>
      </dgm:t>
    </dgm:pt>
    <dgm:pt modelId="{7B28AF30-2525-254D-BE39-90595FC6F7DD}" type="parTrans" cxnId="{92828658-F15F-914F-984A-1ED0DBDD8213}">
      <dgm:prSet/>
      <dgm:spPr/>
      <dgm:t>
        <a:bodyPr/>
        <a:lstStyle/>
        <a:p>
          <a:endParaRPr lang="en-US"/>
        </a:p>
      </dgm:t>
    </dgm:pt>
    <dgm:pt modelId="{5D18008E-3A7A-8544-92F7-420F58B138D5}" type="sibTrans" cxnId="{92828658-F15F-914F-984A-1ED0DBDD8213}">
      <dgm:prSet/>
      <dgm:spPr/>
      <dgm:t>
        <a:bodyPr/>
        <a:lstStyle/>
        <a:p>
          <a:endParaRPr lang="en-US"/>
        </a:p>
      </dgm:t>
    </dgm:pt>
    <dgm:pt modelId="{F650C91D-13A9-C144-A994-0FCD2D135545}">
      <dgm:prSet custT="1"/>
      <dgm:spPr/>
      <dgm:t>
        <a:bodyPr/>
        <a:lstStyle/>
        <a:p>
          <a:r>
            <a:rPr lang="en-US" sz="1400" dirty="0" smtClean="0"/>
            <a:t>VALIDATE STAFF KNOWLEDGE &amp; CAPACITY</a:t>
          </a:r>
          <a:endParaRPr lang="en-US" sz="1400" dirty="0"/>
        </a:p>
      </dgm:t>
    </dgm:pt>
    <dgm:pt modelId="{ED0ED0E6-4FA4-8C4A-B79B-7ED7F4A8AA94}" type="parTrans" cxnId="{8DA8FB05-03E0-C146-8C6F-C6920B523283}">
      <dgm:prSet/>
      <dgm:spPr/>
      <dgm:t>
        <a:bodyPr/>
        <a:lstStyle/>
        <a:p>
          <a:endParaRPr lang="en-US"/>
        </a:p>
      </dgm:t>
    </dgm:pt>
    <dgm:pt modelId="{F4A65F25-1EF6-D946-B273-072D4080054D}" type="sibTrans" cxnId="{8DA8FB05-03E0-C146-8C6F-C6920B523283}">
      <dgm:prSet/>
      <dgm:spPr/>
      <dgm:t>
        <a:bodyPr/>
        <a:lstStyle/>
        <a:p>
          <a:endParaRPr lang="en-US"/>
        </a:p>
      </dgm:t>
    </dgm:pt>
    <dgm:pt modelId="{8F67D53A-B70B-734B-A28E-6C8E2058CC2B}">
      <dgm:prSet phldrT="[Text]" custT="1"/>
      <dgm:spPr/>
      <dgm:t>
        <a:bodyPr/>
        <a:lstStyle/>
        <a:p>
          <a:r>
            <a:rPr lang="en-US" sz="1400" dirty="0" smtClean="0"/>
            <a:t>SCHOOL REFLECTS ON PROGRESS &amp; MAKEs MOST EFFECTIVE CHANGES </a:t>
          </a:r>
          <a:endParaRPr lang="en-US" sz="1400" dirty="0"/>
        </a:p>
      </dgm:t>
    </dgm:pt>
    <dgm:pt modelId="{BCA518F3-F951-5D4F-A51A-C5B97AFB7A60}" type="parTrans" cxnId="{B1425A55-69C1-F844-A2F1-4D17D9C856DA}">
      <dgm:prSet/>
      <dgm:spPr/>
      <dgm:t>
        <a:bodyPr/>
        <a:lstStyle/>
        <a:p>
          <a:endParaRPr lang="en-US"/>
        </a:p>
      </dgm:t>
    </dgm:pt>
    <dgm:pt modelId="{FF65B779-62BA-9E4E-980E-1C0F7C293AFF}" type="sibTrans" cxnId="{B1425A55-69C1-F844-A2F1-4D17D9C856DA}">
      <dgm:prSet/>
      <dgm:spPr/>
      <dgm:t>
        <a:bodyPr/>
        <a:lstStyle/>
        <a:p>
          <a:endParaRPr lang="en-US"/>
        </a:p>
      </dgm:t>
    </dgm:pt>
    <dgm:pt modelId="{EE18F277-6F97-2449-AF34-2DE29A8796DE}">
      <dgm:prSet custT="1"/>
      <dgm:spPr/>
      <dgm:t>
        <a:bodyPr/>
        <a:lstStyle/>
        <a:p>
          <a:r>
            <a:rPr lang="en-US" sz="1400" dirty="0" smtClean="0"/>
            <a:t>STAFF MEANINGFULLY ENGAGE WITH DATA</a:t>
          </a:r>
          <a:endParaRPr lang="en-US" sz="1400" dirty="0"/>
        </a:p>
      </dgm:t>
    </dgm:pt>
    <dgm:pt modelId="{F7C7EF61-F80C-BC41-96E8-06800AC374DF}" type="parTrans" cxnId="{1DB06FF1-F5D5-F048-9D43-09DDEBEA358A}">
      <dgm:prSet/>
      <dgm:spPr/>
      <dgm:t>
        <a:bodyPr/>
        <a:lstStyle/>
        <a:p>
          <a:endParaRPr lang="en-US"/>
        </a:p>
      </dgm:t>
    </dgm:pt>
    <dgm:pt modelId="{F5B4858F-4C90-2744-AEF3-5C14DA803FF7}" type="sibTrans" cxnId="{1DB06FF1-F5D5-F048-9D43-09DDEBEA358A}">
      <dgm:prSet/>
      <dgm:spPr/>
      <dgm:t>
        <a:bodyPr/>
        <a:lstStyle/>
        <a:p>
          <a:endParaRPr lang="en-US"/>
        </a:p>
      </dgm:t>
    </dgm:pt>
    <dgm:pt modelId="{A6F24D50-D3B2-D04A-B886-03C49381DA1B}">
      <dgm:prSet custT="1"/>
      <dgm:spPr/>
      <dgm:t>
        <a:bodyPr/>
        <a:lstStyle/>
        <a:p>
          <a:r>
            <a:rPr lang="en-US" sz="1400" dirty="0" smtClean="0"/>
            <a:t>STIMULATE EFFECTIVE DISCUSSION</a:t>
          </a:r>
          <a:endParaRPr lang="en-US" sz="1400" dirty="0"/>
        </a:p>
      </dgm:t>
    </dgm:pt>
    <dgm:pt modelId="{2B19229C-5BE3-2A4E-9420-C5D964A09D41}" type="parTrans" cxnId="{EABCDB23-56CC-A146-9D70-8ADBDE9FF536}">
      <dgm:prSet/>
      <dgm:spPr/>
      <dgm:t>
        <a:bodyPr/>
        <a:lstStyle/>
        <a:p>
          <a:endParaRPr lang="en-US"/>
        </a:p>
      </dgm:t>
    </dgm:pt>
    <dgm:pt modelId="{C612C42E-846E-6243-B1E4-AF0BCDF7C864}" type="sibTrans" cxnId="{EABCDB23-56CC-A146-9D70-8ADBDE9FF536}">
      <dgm:prSet/>
      <dgm:spPr/>
      <dgm:t>
        <a:bodyPr/>
        <a:lstStyle/>
        <a:p>
          <a:endParaRPr lang="en-US"/>
        </a:p>
      </dgm:t>
    </dgm:pt>
    <dgm:pt modelId="{BC538F50-9E69-B848-B438-103D317074D3}" type="pres">
      <dgm:prSet presAssocID="{4CCAB82C-5538-1D4D-BABA-7373A97CDFF6}" presName="Name0" presStyleCnt="0">
        <dgm:presLayoutVars>
          <dgm:chMax val="7"/>
          <dgm:resizeHandles val="exact"/>
        </dgm:presLayoutVars>
      </dgm:prSet>
      <dgm:spPr/>
      <dgm:t>
        <a:bodyPr/>
        <a:lstStyle/>
        <a:p>
          <a:endParaRPr lang="en-AU"/>
        </a:p>
      </dgm:t>
    </dgm:pt>
    <dgm:pt modelId="{CAD5C0A7-A66C-2247-9AD3-FC8F4AB73ADD}" type="pres">
      <dgm:prSet presAssocID="{4CCAB82C-5538-1D4D-BABA-7373A97CDFF6}" presName="comp1" presStyleCnt="0"/>
      <dgm:spPr/>
    </dgm:pt>
    <dgm:pt modelId="{E198B150-FC9C-594D-BDBC-9CCD9B932CE1}" type="pres">
      <dgm:prSet presAssocID="{4CCAB82C-5538-1D4D-BABA-7373A97CDFF6}" presName="circle1" presStyleLbl="node1" presStyleIdx="0" presStyleCnt="7"/>
      <dgm:spPr/>
      <dgm:t>
        <a:bodyPr/>
        <a:lstStyle/>
        <a:p>
          <a:endParaRPr lang="en-US"/>
        </a:p>
      </dgm:t>
    </dgm:pt>
    <dgm:pt modelId="{5B0C1C53-8179-6943-AAA1-B06CEEEEDD36}" type="pres">
      <dgm:prSet presAssocID="{4CCAB82C-5538-1D4D-BABA-7373A97CDFF6}" presName="c1text" presStyleLbl="node1" presStyleIdx="0" presStyleCnt="7">
        <dgm:presLayoutVars>
          <dgm:bulletEnabled val="1"/>
        </dgm:presLayoutVars>
      </dgm:prSet>
      <dgm:spPr/>
      <dgm:t>
        <a:bodyPr/>
        <a:lstStyle/>
        <a:p>
          <a:endParaRPr lang="en-US"/>
        </a:p>
      </dgm:t>
    </dgm:pt>
    <dgm:pt modelId="{C9885142-64C3-144C-A5C9-D076ABB7DB4D}" type="pres">
      <dgm:prSet presAssocID="{4CCAB82C-5538-1D4D-BABA-7373A97CDFF6}" presName="comp2" presStyleCnt="0"/>
      <dgm:spPr/>
    </dgm:pt>
    <dgm:pt modelId="{05FA6F38-B45C-E041-AF18-629D3F817EF8}" type="pres">
      <dgm:prSet presAssocID="{4CCAB82C-5538-1D4D-BABA-7373A97CDFF6}" presName="circle2" presStyleLbl="node1" presStyleIdx="1" presStyleCnt="7"/>
      <dgm:spPr/>
      <dgm:t>
        <a:bodyPr/>
        <a:lstStyle/>
        <a:p>
          <a:endParaRPr lang="en-US"/>
        </a:p>
      </dgm:t>
    </dgm:pt>
    <dgm:pt modelId="{7728A6BA-FEA9-FE49-A936-0DDC98A17030}" type="pres">
      <dgm:prSet presAssocID="{4CCAB82C-5538-1D4D-BABA-7373A97CDFF6}" presName="c2text" presStyleLbl="node1" presStyleIdx="1" presStyleCnt="7">
        <dgm:presLayoutVars>
          <dgm:bulletEnabled val="1"/>
        </dgm:presLayoutVars>
      </dgm:prSet>
      <dgm:spPr/>
      <dgm:t>
        <a:bodyPr/>
        <a:lstStyle/>
        <a:p>
          <a:endParaRPr lang="en-US"/>
        </a:p>
      </dgm:t>
    </dgm:pt>
    <dgm:pt modelId="{B13B204F-3C79-264E-8C11-406CB994FA69}" type="pres">
      <dgm:prSet presAssocID="{4CCAB82C-5538-1D4D-BABA-7373A97CDFF6}" presName="comp3" presStyleCnt="0"/>
      <dgm:spPr/>
    </dgm:pt>
    <dgm:pt modelId="{3A387EDA-9B4E-DE41-B34F-8D610637AF17}" type="pres">
      <dgm:prSet presAssocID="{4CCAB82C-5538-1D4D-BABA-7373A97CDFF6}" presName="circle3" presStyleLbl="node1" presStyleIdx="2" presStyleCnt="7"/>
      <dgm:spPr/>
      <dgm:t>
        <a:bodyPr/>
        <a:lstStyle/>
        <a:p>
          <a:endParaRPr lang="en-US"/>
        </a:p>
      </dgm:t>
    </dgm:pt>
    <dgm:pt modelId="{E3108A65-DC52-A247-8576-5DAFBF10CE4C}" type="pres">
      <dgm:prSet presAssocID="{4CCAB82C-5538-1D4D-BABA-7373A97CDFF6}" presName="c3text" presStyleLbl="node1" presStyleIdx="2" presStyleCnt="7">
        <dgm:presLayoutVars>
          <dgm:bulletEnabled val="1"/>
        </dgm:presLayoutVars>
      </dgm:prSet>
      <dgm:spPr/>
      <dgm:t>
        <a:bodyPr/>
        <a:lstStyle/>
        <a:p>
          <a:endParaRPr lang="en-US"/>
        </a:p>
      </dgm:t>
    </dgm:pt>
    <dgm:pt modelId="{32C07068-0B41-9149-8AAA-D888D5EB6643}" type="pres">
      <dgm:prSet presAssocID="{4CCAB82C-5538-1D4D-BABA-7373A97CDFF6}" presName="comp4" presStyleCnt="0"/>
      <dgm:spPr/>
    </dgm:pt>
    <dgm:pt modelId="{71948FC6-F736-D945-A392-D89E029E26A5}" type="pres">
      <dgm:prSet presAssocID="{4CCAB82C-5538-1D4D-BABA-7373A97CDFF6}" presName="circle4" presStyleLbl="node1" presStyleIdx="3" presStyleCnt="7"/>
      <dgm:spPr/>
      <dgm:t>
        <a:bodyPr/>
        <a:lstStyle/>
        <a:p>
          <a:endParaRPr lang="en-US"/>
        </a:p>
      </dgm:t>
    </dgm:pt>
    <dgm:pt modelId="{915C8BC8-0C12-5E49-B405-9DE948194697}" type="pres">
      <dgm:prSet presAssocID="{4CCAB82C-5538-1D4D-BABA-7373A97CDFF6}" presName="c4text" presStyleLbl="node1" presStyleIdx="3" presStyleCnt="7">
        <dgm:presLayoutVars>
          <dgm:bulletEnabled val="1"/>
        </dgm:presLayoutVars>
      </dgm:prSet>
      <dgm:spPr/>
      <dgm:t>
        <a:bodyPr/>
        <a:lstStyle/>
        <a:p>
          <a:endParaRPr lang="en-US"/>
        </a:p>
      </dgm:t>
    </dgm:pt>
    <dgm:pt modelId="{A9623AD0-F1AB-2841-BB2F-9B387DFAF0B3}" type="pres">
      <dgm:prSet presAssocID="{4CCAB82C-5538-1D4D-BABA-7373A97CDFF6}" presName="comp5" presStyleCnt="0"/>
      <dgm:spPr/>
    </dgm:pt>
    <dgm:pt modelId="{EE7F919A-4E59-6549-A3DE-0BFEACE77E72}" type="pres">
      <dgm:prSet presAssocID="{4CCAB82C-5538-1D4D-BABA-7373A97CDFF6}" presName="circle5" presStyleLbl="node1" presStyleIdx="4" presStyleCnt="7"/>
      <dgm:spPr/>
      <dgm:t>
        <a:bodyPr/>
        <a:lstStyle/>
        <a:p>
          <a:endParaRPr lang="en-AU"/>
        </a:p>
      </dgm:t>
    </dgm:pt>
    <dgm:pt modelId="{A2D0845D-1072-BF4D-AC0C-4BBC16E2220D}" type="pres">
      <dgm:prSet presAssocID="{4CCAB82C-5538-1D4D-BABA-7373A97CDFF6}" presName="c5text" presStyleLbl="node1" presStyleIdx="4" presStyleCnt="7">
        <dgm:presLayoutVars>
          <dgm:bulletEnabled val="1"/>
        </dgm:presLayoutVars>
      </dgm:prSet>
      <dgm:spPr/>
      <dgm:t>
        <a:bodyPr/>
        <a:lstStyle/>
        <a:p>
          <a:endParaRPr lang="en-AU"/>
        </a:p>
      </dgm:t>
    </dgm:pt>
    <dgm:pt modelId="{76701A57-5D79-D549-AF6E-D6BADA69E154}" type="pres">
      <dgm:prSet presAssocID="{4CCAB82C-5538-1D4D-BABA-7373A97CDFF6}" presName="comp6" presStyleCnt="0"/>
      <dgm:spPr/>
    </dgm:pt>
    <dgm:pt modelId="{80B5D358-9C45-5D4A-B52E-A2BD79CB1B61}" type="pres">
      <dgm:prSet presAssocID="{4CCAB82C-5538-1D4D-BABA-7373A97CDFF6}" presName="circle6" presStyleLbl="node1" presStyleIdx="5" presStyleCnt="7"/>
      <dgm:spPr/>
      <dgm:t>
        <a:bodyPr/>
        <a:lstStyle/>
        <a:p>
          <a:endParaRPr lang="en-US"/>
        </a:p>
      </dgm:t>
    </dgm:pt>
    <dgm:pt modelId="{98357094-FF22-0044-ABC4-807AEB11D052}" type="pres">
      <dgm:prSet presAssocID="{4CCAB82C-5538-1D4D-BABA-7373A97CDFF6}" presName="c6text" presStyleLbl="node1" presStyleIdx="5" presStyleCnt="7">
        <dgm:presLayoutVars>
          <dgm:bulletEnabled val="1"/>
        </dgm:presLayoutVars>
      </dgm:prSet>
      <dgm:spPr/>
      <dgm:t>
        <a:bodyPr/>
        <a:lstStyle/>
        <a:p>
          <a:endParaRPr lang="en-US"/>
        </a:p>
      </dgm:t>
    </dgm:pt>
    <dgm:pt modelId="{6C412052-0DB8-8D4D-BDFA-83AB5896446C}" type="pres">
      <dgm:prSet presAssocID="{4CCAB82C-5538-1D4D-BABA-7373A97CDFF6}" presName="comp7" presStyleCnt="0"/>
      <dgm:spPr/>
    </dgm:pt>
    <dgm:pt modelId="{29BC4F13-D635-D849-A56D-5A508D8DEDED}" type="pres">
      <dgm:prSet presAssocID="{4CCAB82C-5538-1D4D-BABA-7373A97CDFF6}" presName="circle7" presStyleLbl="node1" presStyleIdx="6" presStyleCnt="7" custScaleX="121370" custScaleY="83602"/>
      <dgm:spPr/>
      <dgm:t>
        <a:bodyPr/>
        <a:lstStyle/>
        <a:p>
          <a:endParaRPr lang="en-AU"/>
        </a:p>
      </dgm:t>
    </dgm:pt>
    <dgm:pt modelId="{8E877748-DC7D-C94F-8D9E-C7996A49CF44}" type="pres">
      <dgm:prSet presAssocID="{4CCAB82C-5538-1D4D-BABA-7373A97CDFF6}" presName="c7text" presStyleLbl="node1" presStyleIdx="6" presStyleCnt="7">
        <dgm:presLayoutVars>
          <dgm:bulletEnabled val="1"/>
        </dgm:presLayoutVars>
      </dgm:prSet>
      <dgm:spPr/>
      <dgm:t>
        <a:bodyPr/>
        <a:lstStyle/>
        <a:p>
          <a:endParaRPr lang="en-AU"/>
        </a:p>
      </dgm:t>
    </dgm:pt>
  </dgm:ptLst>
  <dgm:cxnLst>
    <dgm:cxn modelId="{B1425A55-69C1-F844-A2F1-4D17D9C856DA}" srcId="{4CCAB82C-5538-1D4D-BABA-7373A97CDFF6}" destId="{8F67D53A-B70B-734B-A28E-6C8E2058CC2B}" srcOrd="0" destOrd="0" parTransId="{BCA518F3-F951-5D4F-A51A-C5B97AFB7A60}" sibTransId="{FF65B779-62BA-9E4E-980E-1C0F7C293AFF}"/>
    <dgm:cxn modelId="{C412BD9D-A1A5-CB40-B187-30F2B904DA81}" type="presOf" srcId="{4CCAB82C-5538-1D4D-BABA-7373A97CDFF6}" destId="{BC538F50-9E69-B848-B438-103D317074D3}" srcOrd="0" destOrd="0" presId="urn:microsoft.com/office/officeart/2005/8/layout/venn2"/>
    <dgm:cxn modelId="{387C585C-6AD9-B94D-9125-9977A8AB83E2}" srcId="{4CCAB82C-5538-1D4D-BABA-7373A97CDFF6}" destId="{4A850D02-9743-2840-B55B-D815617C2FE1}" srcOrd="6" destOrd="0" parTransId="{452D8D7E-49D9-FF4C-9F6E-04BAAA1967A3}" sibTransId="{E94CE345-D1B7-5748-A8C6-7D25523F5B36}"/>
    <dgm:cxn modelId="{4BA81393-6519-5144-9825-81C4E75A07DB}" type="presOf" srcId="{4A850D02-9743-2840-B55B-D815617C2FE1}" destId="{29BC4F13-D635-D849-A56D-5A508D8DEDED}" srcOrd="0" destOrd="0" presId="urn:microsoft.com/office/officeart/2005/8/layout/venn2"/>
    <dgm:cxn modelId="{6ED9A9E8-FBEA-6A4C-82EB-87C10E07EAA1}" type="presOf" srcId="{43712FF0-9434-4647-BF65-9DF317B20625}" destId="{80B5D358-9C45-5D4A-B52E-A2BD79CB1B61}" srcOrd="0" destOrd="0" presId="urn:microsoft.com/office/officeart/2005/8/layout/venn2"/>
    <dgm:cxn modelId="{E36F420F-0419-B045-AADA-A8B4B8F68553}" type="presOf" srcId="{8F67D53A-B70B-734B-A28E-6C8E2058CC2B}" destId="{E198B150-FC9C-594D-BDBC-9CCD9B932CE1}" srcOrd="0" destOrd="0" presId="urn:microsoft.com/office/officeart/2005/8/layout/venn2"/>
    <dgm:cxn modelId="{1DB06FF1-F5D5-F048-9D43-09DDEBEA358A}" srcId="{4CCAB82C-5538-1D4D-BABA-7373A97CDFF6}" destId="{EE18F277-6F97-2449-AF34-2DE29A8796DE}" srcOrd="2" destOrd="0" parTransId="{F7C7EF61-F80C-BC41-96E8-06800AC374DF}" sibTransId="{F5B4858F-4C90-2744-AEF3-5C14DA803FF7}"/>
    <dgm:cxn modelId="{09CA0A4D-758A-3E43-8649-11FC85FCAB7D}" type="presOf" srcId="{F650C91D-13A9-C144-A994-0FCD2D135545}" destId="{A2D0845D-1072-BF4D-AC0C-4BBC16E2220D}" srcOrd="1" destOrd="0" presId="urn:microsoft.com/office/officeart/2005/8/layout/venn2"/>
    <dgm:cxn modelId="{F0E88373-6A99-3E42-8A80-9E0F8D57AD26}" type="presOf" srcId="{8F67D53A-B70B-734B-A28E-6C8E2058CC2B}" destId="{5B0C1C53-8179-6943-AAA1-B06CEEEEDD36}" srcOrd="1" destOrd="0" presId="urn:microsoft.com/office/officeart/2005/8/layout/venn2"/>
    <dgm:cxn modelId="{0999C35A-EE8E-BF4E-A765-E413CE227DEE}" type="presOf" srcId="{E853D989-129E-FB43-8E39-43EE1637A677}" destId="{915C8BC8-0C12-5E49-B405-9DE948194697}" srcOrd="1" destOrd="0" presId="urn:microsoft.com/office/officeart/2005/8/layout/venn2"/>
    <dgm:cxn modelId="{EABCDB23-56CC-A146-9D70-8ADBDE9FF536}" srcId="{4CCAB82C-5538-1D4D-BABA-7373A97CDFF6}" destId="{A6F24D50-D3B2-D04A-B886-03C49381DA1B}" srcOrd="1" destOrd="0" parTransId="{2B19229C-5BE3-2A4E-9420-C5D964A09D41}" sibTransId="{C612C42E-846E-6243-B1E4-AF0BCDF7C864}"/>
    <dgm:cxn modelId="{E89AFCE0-5C8D-FD4A-A532-F54B5DC19C91}" type="presOf" srcId="{E853D989-129E-FB43-8E39-43EE1637A677}" destId="{71948FC6-F736-D945-A392-D89E029E26A5}" srcOrd="0" destOrd="0" presId="urn:microsoft.com/office/officeart/2005/8/layout/venn2"/>
    <dgm:cxn modelId="{92828658-F15F-914F-984A-1ED0DBDD8213}" srcId="{4CCAB82C-5538-1D4D-BABA-7373A97CDFF6}" destId="{E853D989-129E-FB43-8E39-43EE1637A677}" srcOrd="3" destOrd="0" parTransId="{7B28AF30-2525-254D-BE39-90595FC6F7DD}" sibTransId="{5D18008E-3A7A-8544-92F7-420F58B138D5}"/>
    <dgm:cxn modelId="{121B95C3-E4C7-CC46-BD1C-7CC954D75091}" type="presOf" srcId="{43712FF0-9434-4647-BF65-9DF317B20625}" destId="{98357094-FF22-0044-ABC4-807AEB11D052}" srcOrd="1" destOrd="0" presId="urn:microsoft.com/office/officeart/2005/8/layout/venn2"/>
    <dgm:cxn modelId="{3882FED5-393C-9E4F-B8AA-93A4BB9EEB4B}" type="presOf" srcId="{EE18F277-6F97-2449-AF34-2DE29A8796DE}" destId="{3A387EDA-9B4E-DE41-B34F-8D610637AF17}" srcOrd="0" destOrd="0" presId="urn:microsoft.com/office/officeart/2005/8/layout/venn2"/>
    <dgm:cxn modelId="{8E12910D-6E6E-6F46-BFB9-237860F13D66}" type="presOf" srcId="{A6F24D50-D3B2-D04A-B886-03C49381DA1B}" destId="{7728A6BA-FEA9-FE49-A936-0DDC98A17030}" srcOrd="1" destOrd="0" presId="urn:microsoft.com/office/officeart/2005/8/layout/venn2"/>
    <dgm:cxn modelId="{8DA8FB05-03E0-C146-8C6F-C6920B523283}" srcId="{4CCAB82C-5538-1D4D-BABA-7373A97CDFF6}" destId="{F650C91D-13A9-C144-A994-0FCD2D135545}" srcOrd="4" destOrd="0" parTransId="{ED0ED0E6-4FA4-8C4A-B79B-7ED7F4A8AA94}" sibTransId="{F4A65F25-1EF6-D946-B273-072D4080054D}"/>
    <dgm:cxn modelId="{50338155-A096-9945-887B-54145FD2D558}" type="presOf" srcId="{4A850D02-9743-2840-B55B-D815617C2FE1}" destId="{8E877748-DC7D-C94F-8D9E-C7996A49CF44}" srcOrd="1" destOrd="0" presId="urn:microsoft.com/office/officeart/2005/8/layout/venn2"/>
    <dgm:cxn modelId="{2A163B66-E18E-434B-A21B-4C01895BCA0E}" type="presOf" srcId="{EE18F277-6F97-2449-AF34-2DE29A8796DE}" destId="{E3108A65-DC52-A247-8576-5DAFBF10CE4C}" srcOrd="1" destOrd="0" presId="urn:microsoft.com/office/officeart/2005/8/layout/venn2"/>
    <dgm:cxn modelId="{0E1CB83E-92DF-8E47-866D-06C3DF0ED190}" type="presOf" srcId="{A6F24D50-D3B2-D04A-B886-03C49381DA1B}" destId="{05FA6F38-B45C-E041-AF18-629D3F817EF8}" srcOrd="0" destOrd="0" presId="urn:microsoft.com/office/officeart/2005/8/layout/venn2"/>
    <dgm:cxn modelId="{EFBCB436-1AEF-C44E-BE73-A351AFB9AB97}" type="presOf" srcId="{F650C91D-13A9-C144-A994-0FCD2D135545}" destId="{EE7F919A-4E59-6549-A3DE-0BFEACE77E72}" srcOrd="0" destOrd="0" presId="urn:microsoft.com/office/officeart/2005/8/layout/venn2"/>
    <dgm:cxn modelId="{52181A5E-9326-5A43-9CFD-CD199A53EA8B}" srcId="{4CCAB82C-5538-1D4D-BABA-7373A97CDFF6}" destId="{43712FF0-9434-4647-BF65-9DF317B20625}" srcOrd="5" destOrd="0" parTransId="{931C16BF-9816-CB4C-A5DC-A57B3B7F7E16}" sibTransId="{60F1D62C-2D62-364D-832C-4D29FF10135D}"/>
    <dgm:cxn modelId="{F0B99222-5C34-4845-BB97-4E78135EB100}" type="presParOf" srcId="{BC538F50-9E69-B848-B438-103D317074D3}" destId="{CAD5C0A7-A66C-2247-9AD3-FC8F4AB73ADD}" srcOrd="0" destOrd="0" presId="urn:microsoft.com/office/officeart/2005/8/layout/venn2"/>
    <dgm:cxn modelId="{A598EAB0-D0FA-FD4C-94E6-2030E97EC928}" type="presParOf" srcId="{CAD5C0A7-A66C-2247-9AD3-FC8F4AB73ADD}" destId="{E198B150-FC9C-594D-BDBC-9CCD9B932CE1}" srcOrd="0" destOrd="0" presId="urn:microsoft.com/office/officeart/2005/8/layout/venn2"/>
    <dgm:cxn modelId="{94D9274D-40B3-1D47-8F4E-A7908E2F3DB5}" type="presParOf" srcId="{CAD5C0A7-A66C-2247-9AD3-FC8F4AB73ADD}" destId="{5B0C1C53-8179-6943-AAA1-B06CEEEEDD36}" srcOrd="1" destOrd="0" presId="urn:microsoft.com/office/officeart/2005/8/layout/venn2"/>
    <dgm:cxn modelId="{3AD8C395-9B9E-0844-BD77-2ABE451E34CD}" type="presParOf" srcId="{BC538F50-9E69-B848-B438-103D317074D3}" destId="{C9885142-64C3-144C-A5C9-D076ABB7DB4D}" srcOrd="1" destOrd="0" presId="urn:microsoft.com/office/officeart/2005/8/layout/venn2"/>
    <dgm:cxn modelId="{857329C9-29A3-6741-B5E2-360F069BE550}" type="presParOf" srcId="{C9885142-64C3-144C-A5C9-D076ABB7DB4D}" destId="{05FA6F38-B45C-E041-AF18-629D3F817EF8}" srcOrd="0" destOrd="0" presId="urn:microsoft.com/office/officeart/2005/8/layout/venn2"/>
    <dgm:cxn modelId="{EF8BA8B0-B28E-4942-BBF5-7730A9A712DC}" type="presParOf" srcId="{C9885142-64C3-144C-A5C9-D076ABB7DB4D}" destId="{7728A6BA-FEA9-FE49-A936-0DDC98A17030}" srcOrd="1" destOrd="0" presId="urn:microsoft.com/office/officeart/2005/8/layout/venn2"/>
    <dgm:cxn modelId="{CFD1B99B-C524-3142-A169-E1BFA75DCEEC}" type="presParOf" srcId="{BC538F50-9E69-B848-B438-103D317074D3}" destId="{B13B204F-3C79-264E-8C11-406CB994FA69}" srcOrd="2" destOrd="0" presId="urn:microsoft.com/office/officeart/2005/8/layout/venn2"/>
    <dgm:cxn modelId="{A8F2C20C-D25B-2440-9FC0-468799E80586}" type="presParOf" srcId="{B13B204F-3C79-264E-8C11-406CB994FA69}" destId="{3A387EDA-9B4E-DE41-B34F-8D610637AF17}" srcOrd="0" destOrd="0" presId="urn:microsoft.com/office/officeart/2005/8/layout/venn2"/>
    <dgm:cxn modelId="{64AA96B4-BFD0-ED40-9E42-A4A2BA5F0802}" type="presParOf" srcId="{B13B204F-3C79-264E-8C11-406CB994FA69}" destId="{E3108A65-DC52-A247-8576-5DAFBF10CE4C}" srcOrd="1" destOrd="0" presId="urn:microsoft.com/office/officeart/2005/8/layout/venn2"/>
    <dgm:cxn modelId="{1427EA8A-1D43-EE4B-A4FC-3FE1A1026C52}" type="presParOf" srcId="{BC538F50-9E69-B848-B438-103D317074D3}" destId="{32C07068-0B41-9149-8AAA-D888D5EB6643}" srcOrd="3" destOrd="0" presId="urn:microsoft.com/office/officeart/2005/8/layout/venn2"/>
    <dgm:cxn modelId="{C8874B5B-D1A9-1243-A6F1-1D147C4B030A}" type="presParOf" srcId="{32C07068-0B41-9149-8AAA-D888D5EB6643}" destId="{71948FC6-F736-D945-A392-D89E029E26A5}" srcOrd="0" destOrd="0" presId="urn:microsoft.com/office/officeart/2005/8/layout/venn2"/>
    <dgm:cxn modelId="{FE821E50-E73B-5C4B-95C0-C523904F6C12}" type="presParOf" srcId="{32C07068-0B41-9149-8AAA-D888D5EB6643}" destId="{915C8BC8-0C12-5E49-B405-9DE948194697}" srcOrd="1" destOrd="0" presId="urn:microsoft.com/office/officeart/2005/8/layout/venn2"/>
    <dgm:cxn modelId="{235F6F79-30DB-F441-9B04-433EFF1A36E1}" type="presParOf" srcId="{BC538F50-9E69-B848-B438-103D317074D3}" destId="{A9623AD0-F1AB-2841-BB2F-9B387DFAF0B3}" srcOrd="4" destOrd="0" presId="urn:microsoft.com/office/officeart/2005/8/layout/venn2"/>
    <dgm:cxn modelId="{555AB443-79D0-3D49-ADE2-6CB593F4F3A1}" type="presParOf" srcId="{A9623AD0-F1AB-2841-BB2F-9B387DFAF0B3}" destId="{EE7F919A-4E59-6549-A3DE-0BFEACE77E72}" srcOrd="0" destOrd="0" presId="urn:microsoft.com/office/officeart/2005/8/layout/venn2"/>
    <dgm:cxn modelId="{87270A8E-9F12-894E-918C-43E74DCDFBB9}" type="presParOf" srcId="{A9623AD0-F1AB-2841-BB2F-9B387DFAF0B3}" destId="{A2D0845D-1072-BF4D-AC0C-4BBC16E2220D}" srcOrd="1" destOrd="0" presId="urn:microsoft.com/office/officeart/2005/8/layout/venn2"/>
    <dgm:cxn modelId="{0E471E0A-B333-EE40-B6A3-C6AB086720A8}" type="presParOf" srcId="{BC538F50-9E69-B848-B438-103D317074D3}" destId="{76701A57-5D79-D549-AF6E-D6BADA69E154}" srcOrd="5" destOrd="0" presId="urn:microsoft.com/office/officeart/2005/8/layout/venn2"/>
    <dgm:cxn modelId="{6B66D992-20C9-A340-AFD3-0C09EAE0B0BE}" type="presParOf" srcId="{76701A57-5D79-D549-AF6E-D6BADA69E154}" destId="{80B5D358-9C45-5D4A-B52E-A2BD79CB1B61}" srcOrd="0" destOrd="0" presId="urn:microsoft.com/office/officeart/2005/8/layout/venn2"/>
    <dgm:cxn modelId="{0B2AC4C2-6D23-ED4F-A74B-A12B5416442C}" type="presParOf" srcId="{76701A57-5D79-D549-AF6E-D6BADA69E154}" destId="{98357094-FF22-0044-ABC4-807AEB11D052}" srcOrd="1" destOrd="0" presId="urn:microsoft.com/office/officeart/2005/8/layout/venn2"/>
    <dgm:cxn modelId="{F87D0CEE-1061-6141-B7E2-964CE952926B}" type="presParOf" srcId="{BC538F50-9E69-B848-B438-103D317074D3}" destId="{6C412052-0DB8-8D4D-BDFA-83AB5896446C}" srcOrd="6" destOrd="0" presId="urn:microsoft.com/office/officeart/2005/8/layout/venn2"/>
    <dgm:cxn modelId="{9DF8AF0C-5392-E24E-97E1-CF6DD8018423}" type="presParOf" srcId="{6C412052-0DB8-8D4D-BDFA-83AB5896446C}" destId="{29BC4F13-D635-D849-A56D-5A508D8DEDED}" srcOrd="0" destOrd="0" presId="urn:microsoft.com/office/officeart/2005/8/layout/venn2"/>
    <dgm:cxn modelId="{66F0B7EF-BBD5-8F4E-9B28-DA3289A01FF5}" type="presParOf" srcId="{6C412052-0DB8-8D4D-BDFA-83AB5896446C}" destId="{8E877748-DC7D-C94F-8D9E-C7996A49CF44}"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8B150-FC9C-594D-BDBC-9CCD9B932CE1}">
      <dsp:nvSpPr>
        <dsp:cNvPr id="0" name=""/>
        <dsp:cNvSpPr/>
      </dsp:nvSpPr>
      <dsp:spPr>
        <a:xfrm>
          <a:off x="2299996" y="0"/>
          <a:ext cx="6858000" cy="685800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SCHOOL REFLECTS ON PROGRESS &amp; MAKEs MOST EFFECTIVE CHANGES </a:t>
          </a:r>
          <a:endParaRPr lang="en-US" sz="1400" kern="1200" dirty="0"/>
        </a:p>
      </dsp:txBody>
      <dsp:txXfrm>
        <a:off x="4443121" y="342900"/>
        <a:ext cx="2571750" cy="685800"/>
      </dsp:txXfrm>
    </dsp:sp>
    <dsp:sp modelId="{05FA6F38-B45C-E041-AF18-629D3F817EF8}">
      <dsp:nvSpPr>
        <dsp:cNvPr id="0" name=""/>
        <dsp:cNvSpPr/>
      </dsp:nvSpPr>
      <dsp:spPr>
        <a:xfrm>
          <a:off x="2814346" y="1028699"/>
          <a:ext cx="5829300" cy="5829300"/>
        </a:xfrm>
        <a:prstGeom prst="ellipse">
          <a:avLst/>
        </a:prstGeom>
        <a:solidFill>
          <a:schemeClr val="accent5">
            <a:hueOff val="-1225557"/>
            <a:satOff val="-1705"/>
            <a:lumOff val="-6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STIMULATE EFFECTIVE DISCUSSION</a:t>
          </a:r>
          <a:endParaRPr lang="en-US" sz="1400" kern="1200" dirty="0"/>
        </a:p>
      </dsp:txBody>
      <dsp:txXfrm>
        <a:off x="4472053" y="1363884"/>
        <a:ext cx="2513885" cy="670369"/>
      </dsp:txXfrm>
    </dsp:sp>
    <dsp:sp modelId="{3A387EDA-9B4E-DE41-B34F-8D610637AF17}">
      <dsp:nvSpPr>
        <dsp:cNvPr id="0" name=""/>
        <dsp:cNvSpPr/>
      </dsp:nvSpPr>
      <dsp:spPr>
        <a:xfrm>
          <a:off x="3328696" y="2057399"/>
          <a:ext cx="4800600" cy="4800600"/>
        </a:xfrm>
        <a:prstGeom prst="ellipse">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STAFF MEANINGFULLY ENGAGE WITH DATA</a:t>
          </a:r>
          <a:endParaRPr lang="en-US" sz="1400" kern="1200" dirty="0"/>
        </a:p>
      </dsp:txBody>
      <dsp:txXfrm>
        <a:off x="4486840" y="2388641"/>
        <a:ext cx="2484310" cy="662482"/>
      </dsp:txXfrm>
    </dsp:sp>
    <dsp:sp modelId="{71948FC6-F736-D945-A392-D89E029E26A5}">
      <dsp:nvSpPr>
        <dsp:cNvPr id="0" name=""/>
        <dsp:cNvSpPr/>
      </dsp:nvSpPr>
      <dsp:spPr>
        <a:xfrm>
          <a:off x="3843046" y="3086099"/>
          <a:ext cx="3771900" cy="3771900"/>
        </a:xfrm>
        <a:prstGeom prst="ellipse">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SHOW DON</a:t>
          </a:r>
          <a:r>
            <a:rPr lang="uk-UA" sz="1400" kern="1200" dirty="0" smtClean="0"/>
            <a:t>’</a:t>
          </a:r>
          <a:r>
            <a:rPr lang="en-US" sz="1400" kern="1200" dirty="0" smtClean="0"/>
            <a:t>T TELL – ALLOW STAFF TO DRAW LOGICAL CONCLUSIONS</a:t>
          </a:r>
          <a:endParaRPr lang="en-US" sz="1400" kern="1200" dirty="0"/>
        </a:p>
      </dsp:txBody>
      <dsp:txXfrm>
        <a:off x="4710583" y="3425571"/>
        <a:ext cx="2036826" cy="678942"/>
      </dsp:txXfrm>
    </dsp:sp>
    <dsp:sp modelId="{EE7F919A-4E59-6549-A3DE-0BFEACE77E72}">
      <dsp:nvSpPr>
        <dsp:cNvPr id="0" name=""/>
        <dsp:cNvSpPr/>
      </dsp:nvSpPr>
      <dsp:spPr>
        <a:xfrm>
          <a:off x="4357396" y="4114800"/>
          <a:ext cx="2743200" cy="2743200"/>
        </a:xfrm>
        <a:prstGeom prst="ellipse">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kern="1200" dirty="0" smtClean="0"/>
            <a:t>VALIDATE STAFF KNOWLEDGE &amp; CAPACITY</a:t>
          </a:r>
          <a:endParaRPr lang="en-US" sz="1400" kern="1200" dirty="0"/>
        </a:p>
      </dsp:txBody>
      <dsp:txXfrm>
        <a:off x="4837456" y="4457700"/>
        <a:ext cx="1783080" cy="685800"/>
      </dsp:txXfrm>
    </dsp:sp>
    <dsp:sp modelId="{80B5D358-9C45-5D4A-B52E-A2BD79CB1B61}">
      <dsp:nvSpPr>
        <dsp:cNvPr id="0" name=""/>
        <dsp:cNvSpPr/>
      </dsp:nvSpPr>
      <dsp:spPr>
        <a:xfrm>
          <a:off x="4871746" y="5143500"/>
          <a:ext cx="1714500" cy="1714500"/>
        </a:xfrm>
        <a:prstGeom prst="ellipse">
          <a:avLst/>
        </a:prstGeom>
        <a:solidFill>
          <a:schemeClr val="accent5">
            <a:hueOff val="-6127787"/>
            <a:satOff val="-8523"/>
            <a:lumOff val="-3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ANALYSE &amp; VISUALISE</a:t>
          </a:r>
          <a:endParaRPr lang="en-US" sz="1200" kern="1200" dirty="0"/>
        </a:p>
      </dsp:txBody>
      <dsp:txXfrm>
        <a:off x="5146066" y="5399817"/>
        <a:ext cx="1165860" cy="413194"/>
      </dsp:txXfrm>
    </dsp:sp>
    <dsp:sp modelId="{29BC4F13-D635-D849-A56D-5A508D8DEDED}">
      <dsp:nvSpPr>
        <dsp:cNvPr id="0" name=""/>
        <dsp:cNvSpPr/>
      </dsp:nvSpPr>
      <dsp:spPr>
        <a:xfrm>
          <a:off x="5104729" y="5913643"/>
          <a:ext cx="1248533" cy="860013"/>
        </a:xfrm>
        <a:prstGeom prst="ellips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en-US" sz="1100" kern="1200" dirty="0" smtClean="0"/>
            <a:t>GATHERING DATA</a:t>
          </a:r>
          <a:endParaRPr lang="en-US" sz="1100" kern="1200" dirty="0"/>
        </a:p>
      </dsp:txBody>
      <dsp:txXfrm>
        <a:off x="5287572" y="6128646"/>
        <a:ext cx="882846" cy="43000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486D0C-2D0C-3E48-A6BA-5ACA1932918A}" type="datetimeFigureOut">
              <a:rPr lang="en-AU" smtClean="0"/>
              <a:t>26/5/17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E71CA-93E0-8744-8BE0-9AF56D5DF248}" type="slidenum">
              <a:rPr lang="en-AU" smtClean="0"/>
              <a:t>‹#›</a:t>
            </a:fld>
            <a:endParaRPr lang="en-AU"/>
          </a:p>
        </p:txBody>
      </p:sp>
    </p:spTree>
    <p:extLst>
      <p:ext uri="{BB962C8B-B14F-4D97-AF65-F5344CB8AC3E}">
        <p14:creationId xmlns:p14="http://schemas.microsoft.com/office/powerpoint/2010/main" val="22368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Talk about who am I here </a:t>
            </a:r>
            <a:r>
              <a:rPr lang="mr-IN" dirty="0" smtClean="0"/>
              <a:t>–</a:t>
            </a:r>
            <a:r>
              <a:rPr lang="en-AU" dirty="0" smtClean="0"/>
              <a:t> teacher with a hobby, that developed into a habit</a:t>
            </a:r>
            <a:r>
              <a:rPr lang="mr-IN" dirty="0" smtClean="0"/>
              <a:t>…</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1</a:t>
            </a:fld>
            <a:endParaRPr lang="en-AU"/>
          </a:p>
        </p:txBody>
      </p:sp>
    </p:spTree>
    <p:extLst>
      <p:ext uri="{BB962C8B-B14F-4D97-AF65-F5344CB8AC3E}">
        <p14:creationId xmlns:p14="http://schemas.microsoft.com/office/powerpoint/2010/main" val="1578165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Vertical</a:t>
            </a:r>
            <a:r>
              <a:rPr lang="en-AU" baseline="0" dirty="0" smtClean="0"/>
              <a:t> axis </a:t>
            </a:r>
            <a:r>
              <a:rPr lang="mr-IN" baseline="0" dirty="0" smtClean="0"/>
              <a:t>–</a:t>
            </a:r>
            <a:r>
              <a:rPr lang="en-AU" baseline="0" dirty="0" smtClean="0"/>
              <a:t> measures Y9 NAPLAN score, horizontal marker is the state average</a:t>
            </a:r>
          </a:p>
          <a:p>
            <a:r>
              <a:rPr lang="en-AU" baseline="0" dirty="0" smtClean="0"/>
              <a:t>Horizontal axis </a:t>
            </a:r>
            <a:r>
              <a:rPr lang="mr-IN" baseline="0" dirty="0" smtClean="0"/>
              <a:t>–</a:t>
            </a:r>
            <a:r>
              <a:rPr lang="en-AU" baseline="0" dirty="0" smtClean="0"/>
              <a:t> measures the growth from Y7 to Y9, standardised as an effect size. The vertical dotted line is a 0.8 effect size.</a:t>
            </a:r>
          </a:p>
          <a:p>
            <a:r>
              <a:rPr lang="en-AU" baseline="0" dirty="0" smtClean="0"/>
              <a:t>Each dot is an individual student.</a:t>
            </a:r>
          </a:p>
          <a:p>
            <a:r>
              <a:rPr lang="en-AU" baseline="0" dirty="0" smtClean="0"/>
              <a:t>Go through quadrants.</a:t>
            </a:r>
          </a:p>
          <a:p>
            <a:r>
              <a:rPr lang="en-AU" baseline="0" dirty="0" smtClean="0"/>
              <a:t>What did you notice first? What staff noticed. What staff talked about</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13</a:t>
            </a:fld>
            <a:endParaRPr lang="en-AU"/>
          </a:p>
        </p:txBody>
      </p:sp>
    </p:spTree>
    <p:extLst>
      <p:ext uri="{BB962C8B-B14F-4D97-AF65-F5344CB8AC3E}">
        <p14:creationId xmlns:p14="http://schemas.microsoft.com/office/powerpoint/2010/main" val="534437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Being drawn to extremes / differences</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14</a:t>
            </a:fld>
            <a:endParaRPr lang="en-AU"/>
          </a:p>
        </p:txBody>
      </p:sp>
    </p:spTree>
    <p:extLst>
      <p:ext uri="{BB962C8B-B14F-4D97-AF65-F5344CB8AC3E}">
        <p14:creationId xmlns:p14="http://schemas.microsoft.com/office/powerpoint/2010/main" val="334624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Promoted discussion on what classroom strategies were working </a:t>
            </a:r>
            <a:r>
              <a:rPr lang="en-AU" baseline="0" dirty="0" smtClean="0"/>
              <a:t>for different groups of students, without being side-tracked by individuals</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16</a:t>
            </a:fld>
            <a:endParaRPr lang="en-AU"/>
          </a:p>
        </p:txBody>
      </p:sp>
    </p:spTree>
    <p:extLst>
      <p:ext uri="{BB962C8B-B14F-4D97-AF65-F5344CB8AC3E}">
        <p14:creationId xmlns:p14="http://schemas.microsoft.com/office/powerpoint/2010/main" val="802073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Connecting</a:t>
            </a:r>
            <a:r>
              <a:rPr lang="en-AU" baseline="0" dirty="0" smtClean="0"/>
              <a:t> lines groups objects together &gt;&gt; shape and colour</a:t>
            </a:r>
          </a:p>
          <a:p>
            <a:endParaRPr lang="en-AU" baseline="0" dirty="0" smtClean="0"/>
          </a:p>
          <a:p>
            <a:r>
              <a:rPr lang="en-AU" baseline="0" dirty="0" smtClean="0"/>
              <a:t>Want to add multiple years to tell the story of our impact over time.</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17</a:t>
            </a:fld>
            <a:endParaRPr lang="en-AU"/>
          </a:p>
        </p:txBody>
      </p:sp>
    </p:spTree>
    <p:extLst>
      <p:ext uri="{BB962C8B-B14F-4D97-AF65-F5344CB8AC3E}">
        <p14:creationId xmlns:p14="http://schemas.microsoft.com/office/powerpoint/2010/main" val="364009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Connecting</a:t>
            </a:r>
            <a:r>
              <a:rPr lang="en-AU" baseline="0" dirty="0" smtClean="0"/>
              <a:t> lines groups objects together &gt;&gt; shape and colour</a:t>
            </a:r>
          </a:p>
          <a:p>
            <a:endParaRPr lang="en-AU" baseline="0" dirty="0" smtClean="0"/>
          </a:p>
          <a:p>
            <a:r>
              <a:rPr lang="en-AU" baseline="0" dirty="0" smtClean="0"/>
              <a:t>Want to add multiple years to tell the story of our impact over time.</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18</a:t>
            </a:fld>
            <a:endParaRPr lang="en-AU"/>
          </a:p>
        </p:txBody>
      </p:sp>
    </p:spTree>
    <p:extLst>
      <p:ext uri="{BB962C8B-B14F-4D97-AF65-F5344CB8AC3E}">
        <p14:creationId xmlns:p14="http://schemas.microsoft.com/office/powerpoint/2010/main" val="281512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Connecting</a:t>
            </a:r>
            <a:r>
              <a:rPr lang="en-AU" baseline="0" dirty="0" smtClean="0"/>
              <a:t> lines groups objects together &gt;&gt; shape and colour</a:t>
            </a:r>
          </a:p>
          <a:p>
            <a:endParaRPr lang="en-AU" baseline="0" dirty="0" smtClean="0"/>
          </a:p>
          <a:p>
            <a:r>
              <a:rPr lang="en-AU" baseline="0" dirty="0" smtClean="0"/>
              <a:t>Want to add multiple years to tell the story of our impact over time.</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19</a:t>
            </a:fld>
            <a:endParaRPr lang="en-AU"/>
          </a:p>
        </p:txBody>
      </p:sp>
    </p:spTree>
    <p:extLst>
      <p:ext uri="{BB962C8B-B14F-4D97-AF65-F5344CB8AC3E}">
        <p14:creationId xmlns:p14="http://schemas.microsoft.com/office/powerpoint/2010/main" val="499163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Connecting</a:t>
            </a:r>
            <a:r>
              <a:rPr lang="en-AU" baseline="0" dirty="0" smtClean="0"/>
              <a:t> lines groups objects together &gt;&gt; shape and colour</a:t>
            </a:r>
          </a:p>
          <a:p>
            <a:endParaRPr lang="en-AU" baseline="0" dirty="0" smtClean="0"/>
          </a:p>
          <a:p>
            <a:r>
              <a:rPr lang="en-AU" baseline="0" dirty="0" smtClean="0"/>
              <a:t>Want to add multiple years to tell the story of our impact over time.</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20</a:t>
            </a:fld>
            <a:endParaRPr lang="en-AU"/>
          </a:p>
        </p:txBody>
      </p:sp>
    </p:spTree>
    <p:extLst>
      <p:ext uri="{BB962C8B-B14F-4D97-AF65-F5344CB8AC3E}">
        <p14:creationId xmlns:p14="http://schemas.microsoft.com/office/powerpoint/2010/main" val="103308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DISCUSS HANDOUT</a:t>
            </a:r>
          </a:p>
          <a:p>
            <a:endParaRPr lang="en-AU" dirty="0" smtClean="0"/>
          </a:p>
          <a:p>
            <a:r>
              <a:rPr lang="en-AU" dirty="0" smtClean="0"/>
              <a:t>Cluster</a:t>
            </a:r>
            <a:r>
              <a:rPr lang="en-AU" baseline="0" dirty="0" smtClean="0"/>
              <a:t> the middles together, to get a better feel of our impact on the middle group of students</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22</a:t>
            </a:fld>
            <a:endParaRPr lang="en-AU"/>
          </a:p>
        </p:txBody>
      </p:sp>
    </p:spTree>
    <p:extLst>
      <p:ext uri="{BB962C8B-B14F-4D97-AF65-F5344CB8AC3E}">
        <p14:creationId xmlns:p14="http://schemas.microsoft.com/office/powerpoint/2010/main" val="1801200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Staff</a:t>
            </a:r>
            <a:r>
              <a:rPr lang="en-AU" baseline="0" dirty="0" smtClean="0"/>
              <a:t> are already collecting anecdotal data all the time on their students. </a:t>
            </a:r>
          </a:p>
          <a:p>
            <a:endParaRPr lang="en-AU" baseline="0" dirty="0" smtClean="0"/>
          </a:p>
          <a:p>
            <a:r>
              <a:rPr lang="en-AU" baseline="0" dirty="0" smtClean="0"/>
              <a:t>They will be willing to engage, but there is fear involved that needs to be overcome. What will the data say? How will I be judged? Will I be able to understand? Will this data match with this anecdotal evidence? </a:t>
            </a:r>
          </a:p>
          <a:p>
            <a:endParaRPr lang="en-AU" baseline="0" dirty="0" smtClean="0"/>
          </a:p>
          <a:p>
            <a:r>
              <a:rPr lang="en-AU" baseline="0" dirty="0" smtClean="0"/>
              <a:t>When you are (possibly) challenging staff preconceptions it can be very confronting (challenging someone’s view of reality). It is more comfortable if staff come to their own conclusions </a:t>
            </a:r>
            <a:r>
              <a:rPr lang="mr-IN" baseline="0" dirty="0" smtClean="0"/>
              <a:t>–</a:t>
            </a:r>
            <a:r>
              <a:rPr lang="en-AU" baseline="0" dirty="0" smtClean="0"/>
              <a:t> and this might be over a period of time. They might be more willing to shift positions (and reflect on their own practice) if they don’t feel dictated to.  ------ If you tell, then they haven’t engaged. Maths example.</a:t>
            </a:r>
          </a:p>
          <a:p>
            <a:endParaRPr lang="en-AU" baseline="0" dirty="0" smtClean="0"/>
          </a:p>
          <a:p>
            <a:r>
              <a:rPr lang="en-AU" baseline="0" dirty="0" err="1" smtClean="0"/>
              <a:t>Powerpoint</a:t>
            </a:r>
            <a:r>
              <a:rPr lang="en-AU" baseline="0" dirty="0" smtClean="0"/>
              <a:t> vs paper</a:t>
            </a:r>
          </a:p>
          <a:p>
            <a:endParaRPr lang="en-AU" baseline="0" dirty="0" smtClean="0"/>
          </a:p>
          <a:p>
            <a:r>
              <a:rPr lang="en-AU" baseline="0" dirty="0" smtClean="0"/>
              <a:t>Trust: everything above.</a:t>
            </a:r>
          </a:p>
          <a:p>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24</a:t>
            </a:fld>
            <a:endParaRPr lang="en-AU"/>
          </a:p>
        </p:txBody>
      </p:sp>
    </p:spTree>
    <p:extLst>
      <p:ext uri="{BB962C8B-B14F-4D97-AF65-F5344CB8AC3E}">
        <p14:creationId xmlns:p14="http://schemas.microsoft.com/office/powerpoint/2010/main" val="1315337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smtClean="0"/>
              <a:t>Walkthrough data </a:t>
            </a:r>
            <a:r>
              <a:rPr lang="mr-IN" dirty="0" smtClean="0"/>
              <a:t>–</a:t>
            </a:r>
            <a:r>
              <a:rPr lang="en-AU" dirty="0" smtClean="0"/>
              <a:t> to collect this was initially confronting</a:t>
            </a:r>
            <a:r>
              <a:rPr lang="en-AU" baseline="0" dirty="0" smtClean="0"/>
              <a:t> for staff (understandably!)</a:t>
            </a:r>
          </a:p>
          <a:p>
            <a:pPr marL="228600" indent="-228600">
              <a:buAutoNum type="arabicPeriod"/>
            </a:pPr>
            <a:r>
              <a:rPr lang="en-AU" baseline="0" dirty="0" smtClean="0"/>
              <a:t>The collection of the data focused on what the students were doing, but naturally staff were afraid they were being judged.</a:t>
            </a:r>
          </a:p>
          <a:p>
            <a:pPr marL="228600" indent="-228600">
              <a:buAutoNum type="arabicPeriod"/>
            </a:pPr>
            <a:r>
              <a:rPr lang="en-AU" baseline="0" dirty="0" smtClean="0"/>
              <a:t>To combat this we aimed to collect the data in a transparent way, and make the way the data was shared un-mysterious. </a:t>
            </a:r>
          </a:p>
          <a:p>
            <a:pPr marL="228600" indent="-228600">
              <a:buAutoNum type="arabicPeriod"/>
            </a:pPr>
            <a:r>
              <a:rPr lang="en-AU" baseline="0" dirty="0" smtClean="0"/>
              <a:t>Un-mysterious: shared quickly, with everyone in the same email, thorough and accessible </a:t>
            </a:r>
            <a:r>
              <a:rPr lang="en-AU" baseline="0" dirty="0" err="1" smtClean="0"/>
              <a:t>methodolgy</a:t>
            </a:r>
            <a:r>
              <a:rPr lang="en-AU" baseline="0" dirty="0" smtClean="0"/>
              <a:t>.</a:t>
            </a:r>
          </a:p>
          <a:p>
            <a:pPr marL="228600" indent="-228600">
              <a:buAutoNum type="arabicPeriod"/>
            </a:pPr>
            <a:r>
              <a:rPr lang="en-AU" baseline="0" dirty="0" smtClean="0"/>
              <a:t>Let staff make their own judgements about the data.</a:t>
            </a:r>
          </a:p>
          <a:p>
            <a:pPr marL="228600" indent="-228600">
              <a:buAutoNum type="arabicPeriod"/>
            </a:pPr>
            <a:r>
              <a:rPr lang="en-AU" baseline="0" dirty="0" smtClean="0"/>
              <a:t>Avoid offering conclusions, offer the opportunity to draw conclusions</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25</a:t>
            </a:fld>
            <a:endParaRPr lang="en-AU"/>
          </a:p>
        </p:txBody>
      </p:sp>
    </p:spTree>
    <p:extLst>
      <p:ext uri="{BB962C8B-B14F-4D97-AF65-F5344CB8AC3E}">
        <p14:creationId xmlns:p14="http://schemas.microsoft.com/office/powerpoint/2010/main" val="2074229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We have a spyglass, and it is the ever emerging software for data analysis</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2</a:t>
            </a:fld>
            <a:endParaRPr lang="en-AU"/>
          </a:p>
        </p:txBody>
      </p:sp>
    </p:spTree>
    <p:extLst>
      <p:ext uri="{BB962C8B-B14F-4D97-AF65-F5344CB8AC3E}">
        <p14:creationId xmlns:p14="http://schemas.microsoft.com/office/powerpoint/2010/main" val="114073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smtClean="0"/>
              <a:t>Walkthrough data </a:t>
            </a:r>
            <a:r>
              <a:rPr lang="mr-IN" dirty="0" smtClean="0"/>
              <a:t>–</a:t>
            </a:r>
            <a:r>
              <a:rPr lang="en-AU" dirty="0" smtClean="0"/>
              <a:t> to collect this was initially confronting</a:t>
            </a:r>
            <a:r>
              <a:rPr lang="en-AU" baseline="0" dirty="0" smtClean="0"/>
              <a:t> for staff (understandably!)</a:t>
            </a:r>
          </a:p>
          <a:p>
            <a:pPr marL="228600" indent="-228600">
              <a:buAutoNum type="arabicPeriod"/>
            </a:pPr>
            <a:r>
              <a:rPr lang="en-AU" baseline="0" dirty="0" smtClean="0"/>
              <a:t>The collection of the data focused on what the students were doing, but naturally staff were afraid they were being judged.</a:t>
            </a:r>
          </a:p>
          <a:p>
            <a:pPr marL="228600" indent="-228600">
              <a:buAutoNum type="arabicPeriod"/>
            </a:pPr>
            <a:r>
              <a:rPr lang="en-AU" baseline="0" dirty="0" smtClean="0"/>
              <a:t>To combat this we aimed to collect the data in a transparent way, and make the way the data was shared un-mysterious. </a:t>
            </a:r>
          </a:p>
          <a:p>
            <a:pPr marL="228600" indent="-228600">
              <a:buAutoNum type="arabicPeriod"/>
            </a:pPr>
            <a:r>
              <a:rPr lang="en-AU" baseline="0" dirty="0" smtClean="0"/>
              <a:t>Un-mysterious: shared quickly, with everyone in the same email, thorough and accessible </a:t>
            </a:r>
            <a:r>
              <a:rPr lang="en-AU" baseline="0" dirty="0" err="1" smtClean="0"/>
              <a:t>methodolgy</a:t>
            </a:r>
            <a:r>
              <a:rPr lang="en-AU" baseline="0" dirty="0" smtClean="0"/>
              <a:t>.</a:t>
            </a:r>
          </a:p>
          <a:p>
            <a:pPr marL="228600" indent="-228600">
              <a:buAutoNum type="arabicPeriod"/>
            </a:pPr>
            <a:r>
              <a:rPr lang="en-AU" baseline="0" dirty="0" smtClean="0"/>
              <a:t>Let staff make their own judgements about the data.</a:t>
            </a:r>
          </a:p>
          <a:p>
            <a:pPr marL="228600" indent="-228600">
              <a:buAutoNum type="arabicPeriod"/>
            </a:pPr>
            <a:r>
              <a:rPr lang="en-AU" baseline="0" dirty="0" smtClean="0"/>
              <a:t>Avoid offering conclusions, offer the opportunity to draw conclusions</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26</a:t>
            </a:fld>
            <a:endParaRPr lang="en-AU"/>
          </a:p>
        </p:txBody>
      </p:sp>
    </p:spTree>
    <p:extLst>
      <p:ext uri="{BB962C8B-B14F-4D97-AF65-F5344CB8AC3E}">
        <p14:creationId xmlns:p14="http://schemas.microsoft.com/office/powerpoint/2010/main" val="1557326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Explain graph, and that it is a work in progress </a:t>
            </a:r>
            <a:r>
              <a:rPr lang="mr-IN" dirty="0" smtClean="0"/>
              <a:t>–</a:t>
            </a:r>
            <a:r>
              <a:rPr lang="en-AU" dirty="0" smtClean="0"/>
              <a:t> hard to understand!!</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30</a:t>
            </a:fld>
            <a:endParaRPr lang="en-AU"/>
          </a:p>
        </p:txBody>
      </p:sp>
    </p:spTree>
    <p:extLst>
      <p:ext uri="{BB962C8B-B14F-4D97-AF65-F5344CB8AC3E}">
        <p14:creationId xmlns:p14="http://schemas.microsoft.com/office/powerpoint/2010/main" val="1228810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Initial graph. Staff were concerned that they were not seeing effort clearly. What did the students think?</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32</a:t>
            </a:fld>
            <a:endParaRPr lang="en-AU"/>
          </a:p>
        </p:txBody>
      </p:sp>
    </p:spTree>
    <p:extLst>
      <p:ext uri="{BB962C8B-B14F-4D97-AF65-F5344CB8AC3E}">
        <p14:creationId xmlns:p14="http://schemas.microsoft.com/office/powerpoint/2010/main" val="1498312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38</a:t>
            </a:fld>
            <a:endParaRPr lang="en-AU"/>
          </a:p>
        </p:txBody>
      </p:sp>
    </p:spTree>
    <p:extLst>
      <p:ext uri="{BB962C8B-B14F-4D97-AF65-F5344CB8AC3E}">
        <p14:creationId xmlns:p14="http://schemas.microsoft.com/office/powerpoint/2010/main" val="485033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accent3">
                    <a:lumMod val="20000"/>
                    <a:lumOff val="80000"/>
                  </a:schemeClr>
                </a:solidFill>
              </a:rPr>
              <a:t>Outliers will drive dialogue.</a:t>
            </a:r>
          </a:p>
          <a:p>
            <a:endParaRPr lang="en-US" sz="1200" dirty="0" smtClean="0">
              <a:solidFill>
                <a:schemeClr val="accent3">
                  <a:lumMod val="20000"/>
                  <a:lumOff val="80000"/>
                </a:schemeClr>
              </a:solidFill>
            </a:endParaRPr>
          </a:p>
          <a:p>
            <a:r>
              <a:rPr lang="en-US" sz="1200" dirty="0" smtClean="0">
                <a:solidFill>
                  <a:schemeClr val="accent3">
                    <a:lumMod val="20000"/>
                    <a:lumOff val="80000"/>
                  </a:schemeClr>
                </a:solidFill>
              </a:rPr>
              <a:t>Growth is slippery to measure (regression to the mean, effect size bias, sample size, variation and uncertainty)</a:t>
            </a:r>
          </a:p>
          <a:p>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39</a:t>
            </a:fld>
            <a:endParaRPr lang="en-AU"/>
          </a:p>
        </p:txBody>
      </p:sp>
    </p:spTree>
    <p:extLst>
      <p:ext uri="{BB962C8B-B14F-4D97-AF65-F5344CB8AC3E}">
        <p14:creationId xmlns:p14="http://schemas.microsoft.com/office/powerpoint/2010/main" val="1202800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44</a:t>
            </a:fld>
            <a:endParaRPr lang="en-AU"/>
          </a:p>
        </p:txBody>
      </p:sp>
    </p:spTree>
    <p:extLst>
      <p:ext uri="{BB962C8B-B14F-4D97-AF65-F5344CB8AC3E}">
        <p14:creationId xmlns:p14="http://schemas.microsoft.com/office/powerpoint/2010/main" val="668576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45</a:t>
            </a:fld>
            <a:endParaRPr lang="en-AU"/>
          </a:p>
        </p:txBody>
      </p:sp>
    </p:spTree>
    <p:extLst>
      <p:ext uri="{BB962C8B-B14F-4D97-AF65-F5344CB8AC3E}">
        <p14:creationId xmlns:p14="http://schemas.microsoft.com/office/powerpoint/2010/main" val="416009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We have a spyglass, and it is the ever emerging software for data analysis.</a:t>
            </a:r>
          </a:p>
          <a:p>
            <a:endParaRPr lang="en-AU" dirty="0" smtClean="0"/>
          </a:p>
          <a:p>
            <a:r>
              <a:rPr lang="en-AU" dirty="0" smtClean="0"/>
              <a:t>Make the previously unseeable,</a:t>
            </a:r>
            <a:r>
              <a:rPr lang="en-AU" baseline="0" dirty="0" smtClean="0"/>
              <a:t> seen.</a:t>
            </a: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3</a:t>
            </a:fld>
            <a:endParaRPr lang="en-AU"/>
          </a:p>
        </p:txBody>
      </p:sp>
    </p:spTree>
    <p:extLst>
      <p:ext uri="{BB962C8B-B14F-4D97-AF65-F5344CB8AC3E}">
        <p14:creationId xmlns:p14="http://schemas.microsoft.com/office/powerpoint/2010/main" val="656304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5</a:t>
            </a:fld>
            <a:endParaRPr lang="en-AU"/>
          </a:p>
        </p:txBody>
      </p:sp>
    </p:spTree>
    <p:extLst>
      <p:ext uri="{BB962C8B-B14F-4D97-AF65-F5344CB8AC3E}">
        <p14:creationId xmlns:p14="http://schemas.microsoft.com/office/powerpoint/2010/main" val="1451806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smtClean="0"/>
              <a:t>The eye takes in information at 20 </a:t>
            </a:r>
            <a:r>
              <a:rPr lang="en-AU" dirty="0" err="1" smtClean="0"/>
              <a:t>Mbits</a:t>
            </a:r>
            <a:r>
              <a:rPr lang="en-AU" dirty="0" smtClean="0"/>
              <a:t> per second. It takes in a huge amount of data quickly. But people</a:t>
            </a:r>
            <a:r>
              <a:rPr lang="en-AU" baseline="0" dirty="0" smtClean="0"/>
              <a:t> need time to form a mental model </a:t>
            </a:r>
            <a:r>
              <a:rPr lang="mr-IN" baseline="0" dirty="0" smtClean="0"/>
              <a:t>–</a:t>
            </a:r>
            <a:r>
              <a:rPr lang="en-AU" baseline="0" dirty="0" smtClean="0"/>
              <a:t> a mental model / make meaning.</a:t>
            </a:r>
            <a:endParaRPr lang="en-AU" dirty="0" smtClean="0"/>
          </a:p>
          <a:p>
            <a:pPr marL="228600" indent="-228600">
              <a:buAutoNum type="arabicPeriod"/>
            </a:pPr>
            <a:r>
              <a:rPr lang="en-AU" dirty="0" smtClean="0"/>
              <a:t>Visualisation</a:t>
            </a:r>
            <a:r>
              <a:rPr lang="en-AU" baseline="0" dirty="0" smtClean="0"/>
              <a:t> happens in the mind.</a:t>
            </a:r>
            <a:r>
              <a:rPr lang="mr-IN" baseline="0" dirty="0" smtClean="0"/>
              <a:t>–</a:t>
            </a:r>
            <a:r>
              <a:rPr lang="en-AU" baseline="0" dirty="0" smtClean="0"/>
              <a:t> design for this by</a:t>
            </a:r>
            <a:r>
              <a:rPr lang="en-US" baseline="0" dirty="0" smtClean="0"/>
              <a:t>...keeping the </a:t>
            </a:r>
            <a:r>
              <a:rPr lang="en-US" baseline="0" dirty="0" err="1" smtClean="0"/>
              <a:t>visualation</a:t>
            </a:r>
            <a:r>
              <a:rPr lang="en-US" baseline="0" dirty="0" smtClean="0"/>
              <a:t> simple and clear to support the thinking that you want to happen</a:t>
            </a:r>
            <a:endParaRPr lang="en-AU" dirty="0" smtClean="0"/>
          </a:p>
          <a:p>
            <a:pPr marL="228600" indent="-228600">
              <a:buAutoNum type="arabicPeriod"/>
            </a:pPr>
            <a:r>
              <a:rPr lang="en-AU" dirty="0" smtClean="0"/>
              <a:t>The</a:t>
            </a:r>
            <a:r>
              <a:rPr lang="en-AU" baseline="0" dirty="0" smtClean="0"/>
              <a:t> data is the star. The story is the hero. </a:t>
            </a:r>
            <a:endParaRPr lang="en-AU" dirty="0" smtClean="0"/>
          </a:p>
          <a:p>
            <a:pPr marL="228600" indent="-228600">
              <a:buAutoNum type="arabicPeriod"/>
            </a:pPr>
            <a:r>
              <a:rPr lang="en-AU" dirty="0" smtClean="0"/>
              <a:t>Data </a:t>
            </a:r>
            <a:r>
              <a:rPr lang="mr-IN" dirty="0" smtClean="0"/>
              <a:t>–</a:t>
            </a:r>
            <a:r>
              <a:rPr lang="en-AU" dirty="0" smtClean="0"/>
              <a:t> Ink ratio. Get rid of chart junk. Reason I like R. Keep it simple, and recognisable.</a:t>
            </a:r>
            <a:r>
              <a:rPr lang="en-AU" baseline="0" dirty="0" smtClean="0"/>
              <a:t> Iconic memory [sketch a face] Design for exploration is different, however. </a:t>
            </a:r>
          </a:p>
          <a:p>
            <a:pPr marL="228600" indent="-228600">
              <a:buAutoNum type="arabicPeriod"/>
            </a:pPr>
            <a:endParaRPr lang="en-AU" baseline="0" dirty="0" smtClean="0"/>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6</a:t>
            </a:fld>
            <a:endParaRPr lang="en-AU"/>
          </a:p>
        </p:txBody>
      </p:sp>
    </p:spTree>
    <p:extLst>
      <p:ext uri="{BB962C8B-B14F-4D97-AF65-F5344CB8AC3E}">
        <p14:creationId xmlns:p14="http://schemas.microsoft.com/office/powerpoint/2010/main" val="1408675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smtClean="0"/>
              <a:t>The eye takes in information at 20 MB per second. It takes in a huge amount of data quickly</a:t>
            </a:r>
          </a:p>
          <a:p>
            <a:pPr marL="228600" indent="-228600">
              <a:buAutoNum type="arabicPeriod"/>
            </a:pPr>
            <a:r>
              <a:rPr lang="en-AU" dirty="0" smtClean="0"/>
              <a:t>Visualisation</a:t>
            </a:r>
            <a:r>
              <a:rPr lang="en-AU" baseline="0" dirty="0" smtClean="0"/>
              <a:t> happens in the mind. Iconic memory [sketch a face] </a:t>
            </a:r>
            <a:r>
              <a:rPr lang="mr-IN" baseline="0" dirty="0" smtClean="0"/>
              <a:t>–</a:t>
            </a:r>
            <a:r>
              <a:rPr lang="en-AU" baseline="0" dirty="0" smtClean="0"/>
              <a:t> design for this by </a:t>
            </a:r>
            <a:r>
              <a:rPr lang="en-AU" dirty="0" smtClean="0"/>
              <a:t>We want showing and thinking to become one.</a:t>
            </a:r>
          </a:p>
          <a:p>
            <a:pPr marL="228600" indent="-228600">
              <a:buAutoNum type="arabicPeriod"/>
            </a:pPr>
            <a:r>
              <a:rPr lang="en-AU" dirty="0" smtClean="0"/>
              <a:t>The</a:t>
            </a:r>
            <a:r>
              <a:rPr lang="en-AU" baseline="0" dirty="0" smtClean="0"/>
              <a:t> data is the star. The story is the hero. </a:t>
            </a:r>
            <a:endParaRPr lang="en-AU" dirty="0" smtClean="0"/>
          </a:p>
          <a:p>
            <a:pPr marL="228600" indent="-228600">
              <a:buAutoNum type="arabicPeriod"/>
            </a:pPr>
            <a:r>
              <a:rPr lang="en-AU" dirty="0" smtClean="0"/>
              <a:t>Data </a:t>
            </a:r>
            <a:r>
              <a:rPr lang="mr-IN" dirty="0" smtClean="0"/>
              <a:t>–</a:t>
            </a:r>
            <a:r>
              <a:rPr lang="en-AU" dirty="0" smtClean="0"/>
              <a:t> Ink ratio. Get rid of chart junk. Reason I like R. Keep it simple, and recognisable.</a:t>
            </a:r>
            <a:r>
              <a:rPr lang="en-AU" baseline="0" dirty="0" smtClean="0"/>
              <a:t> Design for exploration is different, however.</a:t>
            </a:r>
          </a:p>
          <a:p>
            <a:pPr marL="228600" indent="-228600">
              <a:buAutoNum type="arabicPeriod"/>
            </a:pPr>
            <a:endParaRPr lang="en-AU" baseline="0" dirty="0" smtClean="0"/>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7</a:t>
            </a:fld>
            <a:endParaRPr lang="en-AU"/>
          </a:p>
        </p:txBody>
      </p:sp>
    </p:spTree>
    <p:extLst>
      <p:ext uri="{BB962C8B-B14F-4D97-AF65-F5344CB8AC3E}">
        <p14:creationId xmlns:p14="http://schemas.microsoft.com/office/powerpoint/2010/main" val="417741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smtClean="0"/>
              <a:t>The eye takes in information at 20 </a:t>
            </a:r>
            <a:r>
              <a:rPr lang="en-AU" dirty="0" err="1" smtClean="0"/>
              <a:t>Mbits</a:t>
            </a:r>
            <a:r>
              <a:rPr lang="en-AU" dirty="0" smtClean="0"/>
              <a:t> per second. It takes in a huge amount of data quickly. But people</a:t>
            </a:r>
            <a:r>
              <a:rPr lang="en-AU" baseline="0" dirty="0" smtClean="0"/>
              <a:t> need time to form a mental model </a:t>
            </a:r>
            <a:r>
              <a:rPr lang="mr-IN" baseline="0" dirty="0" smtClean="0"/>
              <a:t>–</a:t>
            </a:r>
            <a:r>
              <a:rPr lang="en-AU" baseline="0" dirty="0" smtClean="0"/>
              <a:t> a mental model / make meaning.</a:t>
            </a:r>
            <a:endParaRPr lang="en-AU" dirty="0" smtClean="0"/>
          </a:p>
          <a:p>
            <a:pPr marL="228600" indent="-228600">
              <a:buAutoNum type="arabicPeriod"/>
            </a:pPr>
            <a:r>
              <a:rPr lang="en-AU" dirty="0" smtClean="0"/>
              <a:t>Visualisation</a:t>
            </a:r>
            <a:r>
              <a:rPr lang="en-AU" baseline="0" dirty="0" smtClean="0"/>
              <a:t> happens in the mind.</a:t>
            </a:r>
            <a:r>
              <a:rPr lang="mr-IN" baseline="0" dirty="0" smtClean="0"/>
              <a:t>–</a:t>
            </a:r>
            <a:r>
              <a:rPr lang="en-AU" baseline="0" dirty="0" smtClean="0"/>
              <a:t> design for this by</a:t>
            </a:r>
            <a:r>
              <a:rPr lang="en-US" baseline="0" dirty="0" smtClean="0"/>
              <a:t>...keeping the </a:t>
            </a:r>
            <a:r>
              <a:rPr lang="en-US" baseline="0" dirty="0" err="1" smtClean="0"/>
              <a:t>visualation</a:t>
            </a:r>
            <a:r>
              <a:rPr lang="en-US" baseline="0" dirty="0" smtClean="0"/>
              <a:t> simple and clear to support the thinking that you want to happen</a:t>
            </a:r>
            <a:endParaRPr lang="en-AU" dirty="0" smtClean="0"/>
          </a:p>
          <a:p>
            <a:pPr marL="228600" indent="-228600">
              <a:buAutoNum type="arabicPeriod"/>
            </a:pPr>
            <a:r>
              <a:rPr lang="en-AU" dirty="0" smtClean="0"/>
              <a:t>The</a:t>
            </a:r>
            <a:r>
              <a:rPr lang="en-AU" baseline="0" dirty="0" smtClean="0"/>
              <a:t> data is the star. The story is the hero. </a:t>
            </a:r>
            <a:endParaRPr lang="en-AU" dirty="0" smtClean="0"/>
          </a:p>
          <a:p>
            <a:pPr marL="228600" indent="-228600">
              <a:buAutoNum type="arabicPeriod"/>
            </a:pPr>
            <a:r>
              <a:rPr lang="en-AU" dirty="0" smtClean="0"/>
              <a:t>Data </a:t>
            </a:r>
            <a:r>
              <a:rPr lang="mr-IN" dirty="0" smtClean="0"/>
              <a:t>–</a:t>
            </a:r>
            <a:r>
              <a:rPr lang="en-AU" dirty="0" smtClean="0"/>
              <a:t> Ink ratio. Get rid of chart junk. Reason I like R. Keep it simple, and recognisable.</a:t>
            </a:r>
            <a:r>
              <a:rPr lang="en-AU" baseline="0" dirty="0" smtClean="0"/>
              <a:t> Iconic memory [sketch a face] Design for exploration is different, however. </a:t>
            </a:r>
          </a:p>
          <a:p>
            <a:pPr marL="228600" indent="-228600">
              <a:buAutoNum type="arabicPeriod"/>
            </a:pPr>
            <a:endParaRPr lang="en-AU" baseline="0" dirty="0" smtClean="0"/>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8</a:t>
            </a:fld>
            <a:endParaRPr lang="en-AU"/>
          </a:p>
        </p:txBody>
      </p:sp>
    </p:spTree>
    <p:extLst>
      <p:ext uri="{BB962C8B-B14F-4D97-AF65-F5344CB8AC3E}">
        <p14:creationId xmlns:p14="http://schemas.microsoft.com/office/powerpoint/2010/main" val="1683062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Cleveland and McGill’s elementary perception tasks.</a:t>
            </a:r>
          </a:p>
          <a:p>
            <a:pPr marL="228600" indent="-228600">
              <a:buAutoNum type="arabicPeriod"/>
            </a:pPr>
            <a:r>
              <a:rPr lang="en-US" baseline="0" dirty="0" smtClean="0"/>
              <a:t>Scale to the left is for more accurate </a:t>
            </a:r>
            <a:r>
              <a:rPr lang="en-US" i="1" baseline="0" dirty="0" smtClean="0"/>
              <a:t>pre-attentive</a:t>
            </a:r>
            <a:r>
              <a:rPr lang="en-US" i="0" baseline="0" dirty="0" smtClean="0"/>
              <a:t> comparisons (comparisons without thought / reason)</a:t>
            </a:r>
            <a:endParaRPr lang="en-US" baseline="0" dirty="0" smtClean="0"/>
          </a:p>
          <a:p>
            <a:pPr marL="228600" indent="-228600">
              <a:buAutoNum type="arabicPeriod"/>
            </a:pPr>
            <a:r>
              <a:rPr lang="en-US" baseline="0" dirty="0" smtClean="0"/>
              <a:t>That’s the philosophy behind the how, lets look at some examples.</a:t>
            </a:r>
            <a:endParaRPr lang="en-AU" baseline="0" dirty="0" smtClean="0"/>
          </a:p>
          <a:p>
            <a:pPr marL="228600" indent="-228600">
              <a:buAutoNum type="arabicPeriod"/>
            </a:pPr>
            <a:endParaRPr lang="en-AU" baseline="0" dirty="0" smtClean="0"/>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9</a:t>
            </a:fld>
            <a:endParaRPr lang="en-AU"/>
          </a:p>
        </p:txBody>
      </p:sp>
    </p:spTree>
    <p:extLst>
      <p:ext uri="{BB962C8B-B14F-4D97-AF65-F5344CB8AC3E}">
        <p14:creationId xmlns:p14="http://schemas.microsoft.com/office/powerpoint/2010/main" val="1179330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This is why when you wake up and see shirt hanging on a doorknob in</a:t>
            </a:r>
            <a:r>
              <a:rPr lang="en-US" baseline="0" dirty="0" smtClean="0"/>
              <a:t> your bedroom it has already detected the pattern of a person and </a:t>
            </a:r>
            <a:r>
              <a:rPr lang="en-US" baseline="0" dirty="0" err="1" smtClean="0"/>
              <a:t>categorised</a:t>
            </a:r>
            <a:r>
              <a:rPr lang="en-US" baseline="0" dirty="0" smtClean="0"/>
              <a:t> it into a human intruder and before you are even awake has decided to give your body a massive dose of adrenaline which is oh so helpful for then going back to sleep</a:t>
            </a:r>
          </a:p>
          <a:p>
            <a:pPr marL="228600" indent="-228600">
              <a:buAutoNum type="arabicPeriod"/>
            </a:pPr>
            <a:endParaRPr lang="en-AU" baseline="0" dirty="0" smtClean="0"/>
          </a:p>
          <a:p>
            <a:pPr marL="228600" indent="-228600">
              <a:buAutoNum type="arabicPeriod"/>
            </a:pPr>
            <a:endParaRPr lang="en-AU" baseline="0" dirty="0" smtClean="0"/>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AB5E71CA-93E0-8744-8BE0-9AF56D5DF248}" type="slidenum">
              <a:rPr lang="en-AU" smtClean="0"/>
              <a:t>11</a:t>
            </a:fld>
            <a:endParaRPr lang="en-AU"/>
          </a:p>
        </p:txBody>
      </p:sp>
    </p:spTree>
    <p:extLst>
      <p:ext uri="{BB962C8B-B14F-4D97-AF65-F5344CB8AC3E}">
        <p14:creationId xmlns:p14="http://schemas.microsoft.com/office/powerpoint/2010/main" val="814288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59D889-614E-564C-8EDF-67A25FBC818B}"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292262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59D889-614E-564C-8EDF-67A25FBC818B}"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215478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59D889-614E-564C-8EDF-67A25FBC818B}"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884493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59D889-614E-564C-8EDF-67A25FBC818B}"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1219093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59D889-614E-564C-8EDF-67A25FBC818B}" type="datetimeFigureOut">
              <a:rPr lang="en-US" smtClean="0"/>
              <a:t>5/26/17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166726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59D889-614E-564C-8EDF-67A25FBC818B}" type="datetimeFigureOut">
              <a:rPr lang="en-US" smtClean="0"/>
              <a:t>5/26/17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1852500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59D889-614E-564C-8EDF-67A25FBC818B}" type="datetimeFigureOut">
              <a:rPr lang="en-US" smtClean="0"/>
              <a:t>5/26/17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75882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59D889-614E-564C-8EDF-67A25FBC818B}" type="datetimeFigureOut">
              <a:rPr lang="en-US" smtClean="0"/>
              <a:t>5/26/17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1891930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59D889-614E-564C-8EDF-67A25FBC818B}" type="datetimeFigureOut">
              <a:rPr lang="en-US" smtClean="0"/>
              <a:t>5/26/17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2038447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59D889-614E-564C-8EDF-67A25FBC818B}" type="datetimeFigureOut">
              <a:rPr lang="en-US" smtClean="0"/>
              <a:t>5/26/17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138676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59D889-614E-564C-8EDF-67A25FBC818B}" type="datetimeFigureOut">
              <a:rPr lang="en-US" smtClean="0"/>
              <a:t>5/26/17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A209C9-F127-2F4D-94B8-01BEE63EFC98}" type="slidenum">
              <a:rPr lang="en-US" smtClean="0"/>
              <a:t>‹#›</a:t>
            </a:fld>
            <a:endParaRPr lang="en-US"/>
          </a:p>
        </p:txBody>
      </p:sp>
    </p:spTree>
    <p:extLst>
      <p:ext uri="{BB962C8B-B14F-4D97-AF65-F5344CB8AC3E}">
        <p14:creationId xmlns:p14="http://schemas.microsoft.com/office/powerpoint/2010/main" val="7044263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9D889-614E-564C-8EDF-67A25FBC818B}" type="datetimeFigureOut">
              <a:rPr lang="en-US" smtClean="0"/>
              <a:t>5/26/17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A209C9-F127-2F4D-94B8-01BEE63EFC98}" type="slidenum">
              <a:rPr lang="en-US" smtClean="0"/>
              <a:t>‹#›</a:t>
            </a:fld>
            <a:endParaRPr lang="en-US"/>
          </a:p>
        </p:txBody>
      </p:sp>
    </p:spTree>
    <p:extLst>
      <p:ext uri="{BB962C8B-B14F-4D97-AF65-F5344CB8AC3E}">
        <p14:creationId xmlns:p14="http://schemas.microsoft.com/office/powerpoint/2010/main" val="1221145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2">
                    <a:lumMod val="60000"/>
                    <a:lumOff val="40000"/>
                  </a:schemeClr>
                </a:solidFill>
              </a:rPr>
              <a:t>Driving Data Dialogue</a:t>
            </a:r>
            <a:endParaRPr lang="en-US" dirty="0">
              <a:solidFill>
                <a:schemeClr val="accent2">
                  <a:lumMod val="60000"/>
                  <a:lumOff val="40000"/>
                </a:schemeClr>
              </a:solidFill>
            </a:endParaRPr>
          </a:p>
        </p:txBody>
      </p:sp>
      <p:sp>
        <p:nvSpPr>
          <p:cNvPr id="3" name="Subtitle 2"/>
          <p:cNvSpPr>
            <a:spLocks noGrp="1"/>
          </p:cNvSpPr>
          <p:nvPr>
            <p:ph type="subTitle" idx="1"/>
          </p:nvPr>
        </p:nvSpPr>
        <p:spPr/>
        <p:txBody>
          <a:bodyPr/>
          <a:lstStyle/>
          <a:p>
            <a:r>
              <a:rPr lang="en-GB" b="1" dirty="0">
                <a:solidFill>
                  <a:schemeClr val="accent2">
                    <a:lumMod val="60000"/>
                    <a:lumOff val="40000"/>
                  </a:schemeClr>
                </a:solidFill>
                <a:latin typeface="Calibri" charset="0"/>
                <a:ea typeface="Calibri" charset="0"/>
                <a:cs typeface="Times New Roman" charset="0"/>
              </a:rPr>
              <a:t>Engaging staff with visualisation of school analytics</a:t>
            </a:r>
            <a:r>
              <a:rPr lang="en-GB" dirty="0">
                <a:solidFill>
                  <a:schemeClr val="accent2">
                    <a:lumMod val="60000"/>
                    <a:lumOff val="40000"/>
                  </a:schemeClr>
                </a:solidFill>
              </a:rPr>
              <a:t> </a:t>
            </a:r>
            <a:endParaRPr lang="en-GB" dirty="0" smtClean="0">
              <a:solidFill>
                <a:schemeClr val="accent2">
                  <a:lumMod val="60000"/>
                  <a:lumOff val="40000"/>
                </a:schemeClr>
              </a:solidFill>
            </a:endParaRPr>
          </a:p>
          <a:p>
            <a:endParaRPr lang="en-GB" dirty="0">
              <a:solidFill>
                <a:schemeClr val="accent3">
                  <a:lumMod val="20000"/>
                  <a:lumOff val="80000"/>
                </a:schemeClr>
              </a:solidFill>
            </a:endParaRPr>
          </a:p>
          <a:p>
            <a:r>
              <a:rPr lang="en-GB" dirty="0" smtClean="0">
                <a:solidFill>
                  <a:schemeClr val="accent3">
                    <a:lumMod val="20000"/>
                    <a:lumOff val="80000"/>
                  </a:schemeClr>
                </a:solidFill>
              </a:rPr>
              <a:t>Ben Hicks       Oxley College</a:t>
            </a:r>
            <a:endParaRPr lang="en-US" dirty="0">
              <a:solidFill>
                <a:schemeClr val="accent3">
                  <a:lumMod val="20000"/>
                  <a:lumOff val="80000"/>
                </a:schemeClr>
              </a:solidFill>
            </a:endParaRPr>
          </a:p>
        </p:txBody>
      </p:sp>
    </p:spTree>
    <p:extLst>
      <p:ext uri="{BB962C8B-B14F-4D97-AF65-F5344CB8AC3E}">
        <p14:creationId xmlns:p14="http://schemas.microsoft.com/office/powerpoint/2010/main" val="768501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5962" y="0"/>
            <a:ext cx="6100075" cy="6858000"/>
          </a:xfrm>
          <a:prstGeom prst="rect">
            <a:avLst/>
          </a:prstGeom>
        </p:spPr>
      </p:pic>
    </p:spTree>
    <p:extLst>
      <p:ext uri="{BB962C8B-B14F-4D97-AF65-F5344CB8AC3E}">
        <p14:creationId xmlns:p14="http://schemas.microsoft.com/office/powerpoint/2010/main" val="1360739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5330305" cy="584775"/>
          </a:xfrm>
          <a:prstGeom prst="rect">
            <a:avLst/>
          </a:prstGeom>
          <a:noFill/>
        </p:spPr>
        <p:txBody>
          <a:bodyPr wrap="none" rtlCol="0">
            <a:spAutoFit/>
          </a:bodyPr>
          <a:lstStyle/>
          <a:p>
            <a:r>
              <a:rPr lang="en-US" sz="3200" dirty="0" smtClean="0">
                <a:solidFill>
                  <a:schemeClr val="accent2">
                    <a:lumMod val="60000"/>
                    <a:lumOff val="40000"/>
                  </a:schemeClr>
                </a:solidFill>
              </a:rPr>
              <a:t>Lessons - Cognition and Design</a:t>
            </a:r>
            <a:endParaRPr lang="en-US" dirty="0">
              <a:solidFill>
                <a:schemeClr val="accent2">
                  <a:lumMod val="60000"/>
                  <a:lumOff val="40000"/>
                </a:schemeClr>
              </a:solidFill>
            </a:endParaRPr>
          </a:p>
        </p:txBody>
      </p:sp>
      <p:sp>
        <p:nvSpPr>
          <p:cNvPr id="3" name="TextBox 2"/>
          <p:cNvSpPr txBox="1"/>
          <p:nvPr/>
        </p:nvSpPr>
        <p:spPr>
          <a:xfrm>
            <a:off x="1144642" y="1839415"/>
            <a:ext cx="10238704" cy="3970318"/>
          </a:xfrm>
          <a:prstGeom prst="rect">
            <a:avLst/>
          </a:prstGeom>
          <a:noFill/>
        </p:spPr>
        <p:txBody>
          <a:bodyPr wrap="square" rtlCol="0">
            <a:spAutoFit/>
          </a:bodyPr>
          <a:lstStyle/>
          <a:p>
            <a:r>
              <a:rPr lang="en-US" sz="2800" dirty="0" smtClean="0">
                <a:solidFill>
                  <a:schemeClr val="accent3">
                    <a:lumMod val="20000"/>
                    <a:lumOff val="80000"/>
                  </a:schemeClr>
                </a:solidFill>
              </a:rPr>
              <a:t>The visual brain has evolved to quickly do two main things:</a:t>
            </a:r>
          </a:p>
          <a:p>
            <a:endParaRPr lang="en-US" sz="2800" dirty="0">
              <a:solidFill>
                <a:schemeClr val="accent3">
                  <a:lumMod val="20000"/>
                  <a:lumOff val="80000"/>
                </a:schemeClr>
              </a:solidFill>
            </a:endParaRPr>
          </a:p>
          <a:p>
            <a:pPr marL="457200" indent="-457200">
              <a:buFont typeface="Arial" charset="0"/>
              <a:buChar char="•"/>
            </a:pPr>
            <a:r>
              <a:rPr lang="en-US" sz="2800" dirty="0" smtClean="0">
                <a:solidFill>
                  <a:schemeClr val="accent3">
                    <a:lumMod val="20000"/>
                    <a:lumOff val="80000"/>
                  </a:schemeClr>
                </a:solidFill>
              </a:rPr>
              <a:t>detect patterns </a:t>
            </a:r>
          </a:p>
          <a:p>
            <a:pPr marL="457200" indent="-457200">
              <a:buFont typeface="Arial" charset="0"/>
              <a:buChar char="•"/>
            </a:pPr>
            <a:r>
              <a:rPr lang="en-AU" sz="2800" dirty="0" smtClean="0">
                <a:solidFill>
                  <a:schemeClr val="accent3">
                    <a:lumMod val="20000"/>
                    <a:lumOff val="80000"/>
                  </a:schemeClr>
                </a:solidFill>
              </a:rPr>
              <a:t>categorise</a:t>
            </a:r>
            <a:r>
              <a:rPr lang="en-US" sz="2800" dirty="0" smtClean="0">
                <a:solidFill>
                  <a:schemeClr val="accent3">
                    <a:lumMod val="20000"/>
                    <a:lumOff val="80000"/>
                  </a:schemeClr>
                </a:solidFill>
              </a:rPr>
              <a:t> and distinguish</a:t>
            </a:r>
          </a:p>
          <a:p>
            <a:pPr marL="457200" indent="-457200">
              <a:buFont typeface="Arial" charset="0"/>
              <a:buChar char="•"/>
            </a:pPr>
            <a:endParaRPr lang="en-US" sz="2800" dirty="0">
              <a:solidFill>
                <a:schemeClr val="accent3">
                  <a:lumMod val="20000"/>
                  <a:lumOff val="80000"/>
                </a:schemeClr>
              </a:solidFill>
            </a:endParaRPr>
          </a:p>
          <a:p>
            <a:r>
              <a:rPr lang="en-US" sz="2800" dirty="0" smtClean="0">
                <a:solidFill>
                  <a:schemeClr val="accent3">
                    <a:lumMod val="20000"/>
                    <a:lumOff val="80000"/>
                  </a:schemeClr>
                </a:solidFill>
              </a:rPr>
              <a:t>As much as possible, design with this in mind.</a:t>
            </a:r>
          </a:p>
          <a:p>
            <a:endParaRPr lang="en-US" sz="2800" dirty="0" smtClean="0">
              <a:solidFill>
                <a:schemeClr val="accent3">
                  <a:lumMod val="20000"/>
                  <a:lumOff val="80000"/>
                </a:schemeClr>
              </a:solidFill>
            </a:endParaRPr>
          </a:p>
          <a:p>
            <a:endParaRPr lang="en-US" sz="2800" dirty="0">
              <a:solidFill>
                <a:schemeClr val="accent3">
                  <a:lumMod val="20000"/>
                  <a:lumOff val="80000"/>
                </a:schemeClr>
              </a:solidFill>
            </a:endParaRPr>
          </a:p>
          <a:p>
            <a:r>
              <a:rPr lang="en-US" sz="2800" dirty="0" smtClean="0">
                <a:solidFill>
                  <a:schemeClr val="accent3">
                    <a:lumMod val="20000"/>
                    <a:lumOff val="80000"/>
                  </a:schemeClr>
                </a:solidFill>
              </a:rPr>
              <a:t>The brain </a:t>
            </a:r>
            <a:r>
              <a:rPr lang="en-US" sz="2800" i="1" dirty="0" smtClean="0">
                <a:solidFill>
                  <a:schemeClr val="accent3">
                    <a:lumMod val="20000"/>
                    <a:lumOff val="80000"/>
                  </a:schemeClr>
                </a:solidFill>
              </a:rPr>
              <a:t>loves</a:t>
            </a:r>
            <a:r>
              <a:rPr lang="en-US" sz="2800" dirty="0" smtClean="0">
                <a:solidFill>
                  <a:schemeClr val="accent3">
                    <a:lumMod val="20000"/>
                    <a:lumOff val="80000"/>
                  </a:schemeClr>
                </a:solidFill>
              </a:rPr>
              <a:t> difference </a:t>
            </a:r>
            <a:r>
              <a:rPr lang="mr-IN" sz="2800" dirty="0" smtClean="0">
                <a:solidFill>
                  <a:schemeClr val="accent3">
                    <a:lumMod val="20000"/>
                    <a:lumOff val="80000"/>
                  </a:schemeClr>
                </a:solidFill>
              </a:rPr>
              <a:t>–</a:t>
            </a:r>
            <a:r>
              <a:rPr lang="en-US" sz="2800" dirty="0" smtClean="0">
                <a:solidFill>
                  <a:schemeClr val="accent3">
                    <a:lumMod val="20000"/>
                    <a:lumOff val="80000"/>
                  </a:schemeClr>
                </a:solidFill>
              </a:rPr>
              <a:t> but difference is a finite resource</a:t>
            </a:r>
          </a:p>
        </p:txBody>
      </p:sp>
    </p:spTree>
    <p:extLst>
      <p:ext uri="{BB962C8B-B14F-4D97-AF65-F5344CB8AC3E}">
        <p14:creationId xmlns:p14="http://schemas.microsoft.com/office/powerpoint/2010/main" val="23374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3616696" cy="584775"/>
          </a:xfrm>
          <a:prstGeom prst="rect">
            <a:avLst/>
          </a:prstGeom>
          <a:noFill/>
        </p:spPr>
        <p:txBody>
          <a:bodyPr wrap="none" rtlCol="0">
            <a:spAutoFit/>
          </a:bodyPr>
          <a:lstStyle/>
          <a:p>
            <a:r>
              <a:rPr lang="en-US" sz="3200" dirty="0" smtClean="0">
                <a:solidFill>
                  <a:schemeClr val="accent2">
                    <a:lumMod val="60000"/>
                    <a:lumOff val="40000"/>
                  </a:schemeClr>
                </a:solidFill>
              </a:rPr>
              <a:t>3. Measuring Impact</a:t>
            </a:r>
            <a:endParaRPr lang="en-US" dirty="0">
              <a:solidFill>
                <a:schemeClr val="accent2">
                  <a:lumMod val="60000"/>
                  <a:lumOff val="40000"/>
                </a:schemeClr>
              </a:solidFill>
            </a:endParaRPr>
          </a:p>
        </p:txBody>
      </p:sp>
      <p:sp>
        <p:nvSpPr>
          <p:cNvPr id="4" name="TextBox 3"/>
          <p:cNvSpPr txBox="1"/>
          <p:nvPr/>
        </p:nvSpPr>
        <p:spPr>
          <a:xfrm>
            <a:off x="7083376" y="4837166"/>
            <a:ext cx="1284262" cy="523220"/>
          </a:xfrm>
          <a:prstGeom prst="rect">
            <a:avLst/>
          </a:prstGeom>
          <a:noFill/>
        </p:spPr>
        <p:txBody>
          <a:bodyPr wrap="none" rtlCol="0">
            <a:spAutoFit/>
          </a:bodyPr>
          <a:lstStyle/>
          <a:p>
            <a:r>
              <a:rPr lang="en-AU" sz="2800" dirty="0" smtClean="0">
                <a:solidFill>
                  <a:schemeClr val="accent3">
                    <a:lumMod val="20000"/>
                    <a:lumOff val="80000"/>
                  </a:schemeClr>
                </a:solidFill>
              </a:rPr>
              <a:t>Growth</a:t>
            </a:r>
            <a:endParaRPr lang="en-AU" dirty="0">
              <a:solidFill>
                <a:schemeClr val="accent3">
                  <a:lumMod val="20000"/>
                  <a:lumOff val="80000"/>
                </a:schemeClr>
              </a:solidFill>
            </a:endParaRPr>
          </a:p>
        </p:txBody>
      </p:sp>
      <p:sp>
        <p:nvSpPr>
          <p:cNvPr id="7" name="Right Arrow 6"/>
          <p:cNvSpPr/>
          <p:nvPr/>
        </p:nvSpPr>
        <p:spPr>
          <a:xfrm>
            <a:off x="3909869" y="4532367"/>
            <a:ext cx="4984376" cy="16136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8" name="Right Arrow 7"/>
          <p:cNvSpPr/>
          <p:nvPr/>
        </p:nvSpPr>
        <p:spPr>
          <a:xfrm rot="16200000">
            <a:off x="3761596" y="3731299"/>
            <a:ext cx="3371447" cy="224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0" name="TextBox 9"/>
          <p:cNvSpPr txBox="1"/>
          <p:nvPr/>
        </p:nvSpPr>
        <p:spPr>
          <a:xfrm>
            <a:off x="3050798" y="2452555"/>
            <a:ext cx="2100447" cy="523220"/>
          </a:xfrm>
          <a:prstGeom prst="rect">
            <a:avLst/>
          </a:prstGeom>
          <a:noFill/>
        </p:spPr>
        <p:txBody>
          <a:bodyPr wrap="none" rtlCol="0">
            <a:spAutoFit/>
          </a:bodyPr>
          <a:lstStyle/>
          <a:p>
            <a:r>
              <a:rPr lang="en-AU" sz="2800" smtClean="0">
                <a:solidFill>
                  <a:schemeClr val="accent3">
                    <a:lumMod val="20000"/>
                    <a:lumOff val="80000"/>
                  </a:schemeClr>
                </a:solidFill>
              </a:rPr>
              <a:t>Achievement</a:t>
            </a:r>
            <a:endParaRPr lang="en-AU" dirty="0">
              <a:solidFill>
                <a:schemeClr val="accent3">
                  <a:lumMod val="20000"/>
                  <a:lumOff val="80000"/>
                </a:schemeClr>
              </a:solidFill>
            </a:endParaRPr>
          </a:p>
        </p:txBody>
      </p:sp>
    </p:spTree>
    <p:extLst>
      <p:ext uri="{BB962C8B-B14F-4D97-AF65-F5344CB8AC3E}">
        <p14:creationId xmlns:p14="http://schemas.microsoft.com/office/powerpoint/2010/main" val="60675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54200" y="520700"/>
            <a:ext cx="8483600" cy="5816600"/>
          </a:xfrm>
          <a:prstGeom prst="rect">
            <a:avLst/>
          </a:prstGeom>
        </p:spPr>
      </p:pic>
      <p:sp>
        <p:nvSpPr>
          <p:cNvPr id="4" name="Rectangle 3"/>
          <p:cNvSpPr/>
          <p:nvPr/>
        </p:nvSpPr>
        <p:spPr>
          <a:xfrm>
            <a:off x="2151529" y="520700"/>
            <a:ext cx="914400" cy="447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7066548" y="1941095"/>
            <a:ext cx="3117007" cy="369332"/>
          </a:xfrm>
          <a:prstGeom prst="rect">
            <a:avLst/>
          </a:prstGeom>
          <a:noFill/>
        </p:spPr>
        <p:txBody>
          <a:bodyPr wrap="none" rtlCol="0">
            <a:spAutoFit/>
          </a:bodyPr>
          <a:lstStyle/>
          <a:p>
            <a:r>
              <a:rPr lang="en-AU" dirty="0" smtClean="0"/>
              <a:t>High growth, high achievement</a:t>
            </a:r>
            <a:endParaRPr lang="en-AU" dirty="0"/>
          </a:p>
        </p:txBody>
      </p:sp>
      <p:sp>
        <p:nvSpPr>
          <p:cNvPr id="6" name="TextBox 5"/>
          <p:cNvSpPr txBox="1"/>
          <p:nvPr/>
        </p:nvSpPr>
        <p:spPr>
          <a:xfrm>
            <a:off x="6939269" y="5344621"/>
            <a:ext cx="3244286" cy="369332"/>
          </a:xfrm>
          <a:prstGeom prst="rect">
            <a:avLst/>
          </a:prstGeom>
          <a:noFill/>
        </p:spPr>
        <p:txBody>
          <a:bodyPr wrap="none" rtlCol="0">
            <a:spAutoFit/>
          </a:bodyPr>
          <a:lstStyle/>
          <a:p>
            <a:r>
              <a:rPr lang="en-AU" dirty="0" smtClean="0"/>
              <a:t>High growth, lower achievement</a:t>
            </a:r>
            <a:endParaRPr lang="en-AU" dirty="0"/>
          </a:p>
        </p:txBody>
      </p:sp>
      <p:sp>
        <p:nvSpPr>
          <p:cNvPr id="7" name="TextBox 6"/>
          <p:cNvSpPr txBox="1"/>
          <p:nvPr/>
        </p:nvSpPr>
        <p:spPr>
          <a:xfrm>
            <a:off x="2390274" y="1941095"/>
            <a:ext cx="3073021" cy="369332"/>
          </a:xfrm>
          <a:prstGeom prst="rect">
            <a:avLst/>
          </a:prstGeom>
          <a:noFill/>
        </p:spPr>
        <p:txBody>
          <a:bodyPr wrap="none" rtlCol="0">
            <a:spAutoFit/>
          </a:bodyPr>
          <a:lstStyle/>
          <a:p>
            <a:r>
              <a:rPr lang="en-AU" dirty="0" smtClean="0"/>
              <a:t>Low growth, high achievement</a:t>
            </a:r>
            <a:endParaRPr lang="en-AU" dirty="0"/>
          </a:p>
        </p:txBody>
      </p:sp>
      <p:sp>
        <p:nvSpPr>
          <p:cNvPr id="8" name="TextBox 7"/>
          <p:cNvSpPr txBox="1"/>
          <p:nvPr/>
        </p:nvSpPr>
        <p:spPr>
          <a:xfrm>
            <a:off x="2743198" y="5342662"/>
            <a:ext cx="2085474" cy="646331"/>
          </a:xfrm>
          <a:prstGeom prst="rect">
            <a:avLst/>
          </a:prstGeom>
          <a:noFill/>
        </p:spPr>
        <p:txBody>
          <a:bodyPr wrap="square" rtlCol="0">
            <a:spAutoFit/>
          </a:bodyPr>
          <a:lstStyle/>
          <a:p>
            <a:r>
              <a:rPr lang="en-AU" dirty="0" smtClean="0"/>
              <a:t>Low growth</a:t>
            </a:r>
            <a:r>
              <a:rPr lang="en-AU" smtClean="0"/>
              <a:t>, lower achievement</a:t>
            </a:r>
            <a:endParaRPr lang="en-AU" dirty="0"/>
          </a:p>
        </p:txBody>
      </p:sp>
    </p:spTree>
    <p:extLst>
      <p:ext uri="{BB962C8B-B14F-4D97-AF65-F5344CB8AC3E}">
        <p14:creationId xmlns:p14="http://schemas.microsoft.com/office/powerpoint/2010/main" val="68307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54200" y="520700"/>
            <a:ext cx="8483600" cy="5816600"/>
          </a:xfrm>
          <a:prstGeom prst="rect">
            <a:avLst/>
          </a:prstGeom>
        </p:spPr>
      </p:pic>
      <p:sp>
        <p:nvSpPr>
          <p:cNvPr id="4" name="Rectangle 3"/>
          <p:cNvSpPr/>
          <p:nvPr/>
        </p:nvSpPr>
        <p:spPr>
          <a:xfrm>
            <a:off x="2151529" y="520700"/>
            <a:ext cx="914400" cy="447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6528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3432" y="376518"/>
            <a:ext cx="11449887" cy="6078071"/>
          </a:xfrm>
          <a:prstGeom prst="rect">
            <a:avLst/>
          </a:prstGeom>
        </p:spPr>
      </p:pic>
    </p:spTree>
    <p:extLst>
      <p:ext uri="{BB962C8B-B14F-4D97-AF65-F5344CB8AC3E}">
        <p14:creationId xmlns:p14="http://schemas.microsoft.com/office/powerpoint/2010/main" val="142363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43679" y="125506"/>
            <a:ext cx="6132424" cy="6732494"/>
          </a:xfrm>
          <a:prstGeom prst="rect">
            <a:avLst/>
          </a:prstGeom>
        </p:spPr>
      </p:pic>
      <p:sp>
        <p:nvSpPr>
          <p:cNvPr id="3" name="Rectangle 2"/>
          <p:cNvSpPr/>
          <p:nvPr/>
        </p:nvSpPr>
        <p:spPr>
          <a:xfrm>
            <a:off x="4338918" y="125506"/>
            <a:ext cx="788894" cy="286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a:off x="6547104" y="926437"/>
            <a:ext cx="2103120" cy="646331"/>
          </a:xfrm>
          <a:prstGeom prst="rect">
            <a:avLst/>
          </a:prstGeom>
          <a:noFill/>
        </p:spPr>
        <p:txBody>
          <a:bodyPr wrap="square" rtlCol="0">
            <a:spAutoFit/>
          </a:bodyPr>
          <a:lstStyle/>
          <a:p>
            <a:r>
              <a:rPr lang="en-AU" smtClean="0"/>
              <a:t>Top 25% (based on Y9 NAPLAN)</a:t>
            </a:r>
            <a:endParaRPr lang="en-AU"/>
          </a:p>
        </p:txBody>
      </p:sp>
      <p:cxnSp>
        <p:nvCxnSpPr>
          <p:cNvPr id="6" name="Straight Arrow Connector 5"/>
          <p:cNvCxnSpPr>
            <a:stCxn id="4" idx="1"/>
          </p:cNvCxnSpPr>
          <p:nvPr/>
        </p:nvCxnSpPr>
        <p:spPr>
          <a:xfrm flipH="1">
            <a:off x="6071616" y="1249603"/>
            <a:ext cx="475488" cy="195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460147" y="3062902"/>
            <a:ext cx="1298753" cy="369332"/>
          </a:xfrm>
          <a:prstGeom prst="rect">
            <a:avLst/>
          </a:prstGeom>
          <a:noFill/>
        </p:spPr>
        <p:txBody>
          <a:bodyPr wrap="none" rtlCol="0">
            <a:spAutoFit/>
          </a:bodyPr>
          <a:lstStyle/>
          <a:p>
            <a:r>
              <a:rPr lang="en-AU" dirty="0" smtClean="0"/>
              <a:t>Middle 50%</a:t>
            </a:r>
            <a:endParaRPr lang="en-AU" dirty="0"/>
          </a:p>
        </p:txBody>
      </p:sp>
      <p:sp>
        <p:nvSpPr>
          <p:cNvPr id="10" name="TextBox 9"/>
          <p:cNvSpPr txBox="1"/>
          <p:nvPr/>
        </p:nvSpPr>
        <p:spPr>
          <a:xfrm>
            <a:off x="3902531" y="4668674"/>
            <a:ext cx="1298432" cy="369332"/>
          </a:xfrm>
          <a:prstGeom prst="rect">
            <a:avLst/>
          </a:prstGeom>
          <a:noFill/>
        </p:spPr>
        <p:txBody>
          <a:bodyPr wrap="none" rtlCol="0">
            <a:spAutoFit/>
          </a:bodyPr>
          <a:lstStyle/>
          <a:p>
            <a:r>
              <a:rPr lang="en-AU" dirty="0" smtClean="0"/>
              <a:t>Lowest 25%</a:t>
            </a:r>
            <a:endParaRPr lang="en-AU" dirty="0"/>
          </a:p>
        </p:txBody>
      </p:sp>
    </p:spTree>
    <p:extLst>
      <p:ext uri="{BB962C8B-B14F-4D97-AF65-F5344CB8AC3E}">
        <p14:creationId xmlns:p14="http://schemas.microsoft.com/office/powerpoint/2010/main" val="178938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469900"/>
            <a:ext cx="5880100" cy="5905500"/>
          </a:xfrm>
          <a:prstGeom prst="rect">
            <a:avLst/>
          </a:prstGeom>
        </p:spPr>
      </p:pic>
    </p:spTree>
    <p:extLst>
      <p:ext uri="{BB962C8B-B14F-4D97-AF65-F5344CB8AC3E}">
        <p14:creationId xmlns:p14="http://schemas.microsoft.com/office/powerpoint/2010/main" val="14344754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469900"/>
            <a:ext cx="5880100" cy="5905500"/>
          </a:xfrm>
          <a:prstGeom prst="rect">
            <a:avLst/>
          </a:prstGeom>
        </p:spPr>
      </p:pic>
    </p:spTree>
    <p:extLst>
      <p:ext uri="{BB962C8B-B14F-4D97-AF65-F5344CB8AC3E}">
        <p14:creationId xmlns:p14="http://schemas.microsoft.com/office/powerpoint/2010/main" val="57003583"/>
      </p:ext>
    </p:extLst>
  </p:cSld>
  <p:clrMapOvr>
    <a:masterClrMapping/>
  </p:clrMapOvr>
  <mc:AlternateContent xmlns:mc="http://schemas.openxmlformats.org/markup-compatibility/2006" xmlns:p14="http://schemas.microsoft.com/office/powerpoint/2010/main">
    <mc:Choice Requires="p14">
      <p:transition spd="slow" p14:dur="1500" advClick="0" advTm="1000">
        <p:fade/>
      </p:transition>
    </mc:Choice>
    <mc:Fallback xmlns="">
      <p:transition spd="slow" advClick="0" advTm="1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469900"/>
            <a:ext cx="5880100" cy="5905500"/>
          </a:xfrm>
          <a:prstGeom prst="rect">
            <a:avLst/>
          </a:prstGeom>
        </p:spPr>
      </p:pic>
    </p:spTree>
    <p:extLst>
      <p:ext uri="{BB962C8B-B14F-4D97-AF65-F5344CB8AC3E}">
        <p14:creationId xmlns:p14="http://schemas.microsoft.com/office/powerpoint/2010/main" val="2021273456"/>
      </p:ext>
    </p:extLst>
  </p:cSld>
  <p:clrMapOvr>
    <a:masterClrMapping/>
  </p:clrMapOvr>
  <mc:AlternateContent xmlns:mc="http://schemas.openxmlformats.org/markup-compatibility/2006" xmlns:p14="http://schemas.microsoft.com/office/powerpoint/2010/main">
    <mc:Choice Requires="p14">
      <p:transition spd="slow" p14:dur="1500" advClick="0" advTm="1000">
        <p:fade/>
      </p:transition>
    </mc:Choice>
    <mc:Fallback xmlns="">
      <p:transition spd="slow" advClick="0" advTm="1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4297680" y="2171700"/>
            <a:ext cx="4134465" cy="2554545"/>
          </a:xfrm>
          <a:prstGeom prst="rect">
            <a:avLst/>
          </a:prstGeom>
          <a:noFill/>
        </p:spPr>
        <p:txBody>
          <a:bodyPr wrap="none" rtlCol="0">
            <a:spAutoFit/>
          </a:bodyPr>
          <a:lstStyle/>
          <a:p>
            <a:r>
              <a:rPr lang="en-AU" sz="3200" dirty="0" smtClean="0">
                <a:solidFill>
                  <a:schemeClr val="accent2">
                    <a:lumMod val="60000"/>
                    <a:lumOff val="40000"/>
                  </a:schemeClr>
                </a:solidFill>
              </a:rPr>
              <a:t>1. Why?</a:t>
            </a:r>
          </a:p>
          <a:p>
            <a:r>
              <a:rPr lang="en-AU" sz="3200" dirty="0" smtClean="0">
                <a:solidFill>
                  <a:schemeClr val="accent2">
                    <a:lumMod val="60000"/>
                    <a:lumOff val="40000"/>
                  </a:schemeClr>
                </a:solidFill>
              </a:rPr>
              <a:t>2. Cognition and Design</a:t>
            </a:r>
          </a:p>
          <a:p>
            <a:r>
              <a:rPr lang="en-AU" sz="3200" dirty="0" smtClean="0">
                <a:solidFill>
                  <a:schemeClr val="accent2">
                    <a:lumMod val="60000"/>
                    <a:lumOff val="40000"/>
                  </a:schemeClr>
                </a:solidFill>
              </a:rPr>
              <a:t>3. Measuring Impact</a:t>
            </a:r>
          </a:p>
          <a:p>
            <a:r>
              <a:rPr lang="en-AU" sz="3200" dirty="0" smtClean="0">
                <a:solidFill>
                  <a:schemeClr val="accent2">
                    <a:lumMod val="60000"/>
                    <a:lumOff val="40000"/>
                  </a:schemeClr>
                </a:solidFill>
              </a:rPr>
              <a:t>4. Enabling Dialogue</a:t>
            </a:r>
          </a:p>
          <a:p>
            <a:r>
              <a:rPr lang="en-AU" sz="3200" dirty="0" smtClean="0">
                <a:solidFill>
                  <a:schemeClr val="accent2">
                    <a:lumMod val="60000"/>
                    <a:lumOff val="40000"/>
                  </a:schemeClr>
                </a:solidFill>
              </a:rPr>
              <a:t>5. Pitfalls </a:t>
            </a:r>
            <a:endParaRPr lang="en-AU" sz="3200" dirty="0">
              <a:solidFill>
                <a:schemeClr val="accent2">
                  <a:lumMod val="60000"/>
                  <a:lumOff val="40000"/>
                </a:schemeClr>
              </a:solidFill>
            </a:endParaRPr>
          </a:p>
        </p:txBody>
      </p:sp>
    </p:spTree>
    <p:extLst>
      <p:ext uri="{BB962C8B-B14F-4D97-AF65-F5344CB8AC3E}">
        <p14:creationId xmlns:p14="http://schemas.microsoft.com/office/powerpoint/2010/main" val="11750088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0" y="469900"/>
            <a:ext cx="5880100" cy="5905500"/>
          </a:xfrm>
          <a:prstGeom prst="rect">
            <a:avLst/>
          </a:prstGeom>
        </p:spPr>
      </p:pic>
    </p:spTree>
    <p:extLst>
      <p:ext uri="{BB962C8B-B14F-4D97-AF65-F5344CB8AC3E}">
        <p14:creationId xmlns:p14="http://schemas.microsoft.com/office/powerpoint/2010/main" val="1410877476"/>
      </p:ext>
    </p:extLst>
  </p:cSld>
  <p:clrMapOvr>
    <a:masterClrMapping/>
  </p:clrMapOvr>
  <mc:AlternateContent xmlns:mc="http://schemas.openxmlformats.org/markup-compatibility/2006" xmlns:p14="http://schemas.microsoft.com/office/powerpoint/2010/main">
    <mc:Choice Requires="p14">
      <p:transition spd="slow" p14:dur="1500" advClick="0" advTm="1000">
        <p:fade/>
      </p:transition>
    </mc:Choice>
    <mc:Fallback xmlns="">
      <p:transition spd="slow" advClick="0" advTm="1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63677" y="451407"/>
            <a:ext cx="5861054" cy="5987438"/>
          </a:xfrm>
          <a:prstGeom prst="rect">
            <a:avLst/>
          </a:prstGeom>
        </p:spPr>
      </p:pic>
    </p:spTree>
    <p:extLst>
      <p:ext uri="{BB962C8B-B14F-4D97-AF65-F5344CB8AC3E}">
        <p14:creationId xmlns:p14="http://schemas.microsoft.com/office/powerpoint/2010/main" val="954827114"/>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25750" y="279635"/>
            <a:ext cx="6208522" cy="6342399"/>
          </a:xfrm>
          <a:prstGeom prst="rect">
            <a:avLst/>
          </a:prstGeom>
        </p:spPr>
      </p:pic>
      <p:sp>
        <p:nvSpPr>
          <p:cNvPr id="6" name="Freeform 5"/>
          <p:cNvSpPr/>
          <p:nvPr/>
        </p:nvSpPr>
        <p:spPr>
          <a:xfrm>
            <a:off x="5302255" y="2727283"/>
            <a:ext cx="2190228" cy="1447102"/>
          </a:xfrm>
          <a:custGeom>
            <a:avLst/>
            <a:gdLst>
              <a:gd name="connsiteX0" fmla="*/ 19553 w 2190228"/>
              <a:gd name="connsiteY0" fmla="*/ 294657 h 1447102"/>
              <a:gd name="connsiteX1" fmla="*/ 641345 w 2190228"/>
              <a:gd name="connsiteY1" fmla="*/ 1446801 h 1447102"/>
              <a:gd name="connsiteX2" fmla="*/ 2177537 w 2190228"/>
              <a:gd name="connsiteY2" fmla="*/ 404385 h 1447102"/>
              <a:gd name="connsiteX3" fmla="*/ 1299713 w 2190228"/>
              <a:gd name="connsiteY3" fmla="*/ 2049 h 1447102"/>
              <a:gd name="connsiteX4" fmla="*/ 19553 w 2190228"/>
              <a:gd name="connsiteY4" fmla="*/ 294657 h 144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228" h="1447102">
                <a:moveTo>
                  <a:pt x="19553" y="294657"/>
                </a:moveTo>
                <a:cubicBezTo>
                  <a:pt x="-90175" y="535449"/>
                  <a:pt x="281681" y="1428513"/>
                  <a:pt x="641345" y="1446801"/>
                </a:cubicBezTo>
                <a:cubicBezTo>
                  <a:pt x="1001009" y="1465089"/>
                  <a:pt x="2067809" y="645177"/>
                  <a:pt x="2177537" y="404385"/>
                </a:cubicBezTo>
                <a:cubicBezTo>
                  <a:pt x="2287265" y="163593"/>
                  <a:pt x="1659377" y="17289"/>
                  <a:pt x="1299713" y="2049"/>
                </a:cubicBezTo>
                <a:cubicBezTo>
                  <a:pt x="940049" y="-13191"/>
                  <a:pt x="129281" y="53865"/>
                  <a:pt x="19553" y="294657"/>
                </a:cubicBezTo>
                <a:close/>
              </a:path>
            </a:pathLst>
          </a:custGeom>
          <a:solidFill>
            <a:schemeClr val="bg2">
              <a:lumMod val="2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Freeform 6"/>
          <p:cNvSpPr/>
          <p:nvPr/>
        </p:nvSpPr>
        <p:spPr>
          <a:xfrm>
            <a:off x="4059936" y="1368420"/>
            <a:ext cx="3492417" cy="694945"/>
          </a:xfrm>
          <a:custGeom>
            <a:avLst/>
            <a:gdLst>
              <a:gd name="connsiteX0" fmla="*/ 225164 w 3644429"/>
              <a:gd name="connsiteY0" fmla="*/ 494838 h 721381"/>
              <a:gd name="connsiteX1" fmla="*/ 1596764 w 3644429"/>
              <a:gd name="connsiteY1" fmla="*/ 1062 h 721381"/>
              <a:gd name="connsiteX2" fmla="*/ 3626732 w 3644429"/>
              <a:gd name="connsiteY2" fmla="*/ 641142 h 721381"/>
              <a:gd name="connsiteX3" fmla="*/ 353180 w 3644429"/>
              <a:gd name="connsiteY3" fmla="*/ 696006 h 721381"/>
              <a:gd name="connsiteX4" fmla="*/ 225164 w 3644429"/>
              <a:gd name="connsiteY4" fmla="*/ 494838 h 72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4429" h="721381">
                <a:moveTo>
                  <a:pt x="225164" y="494838"/>
                </a:moveTo>
                <a:cubicBezTo>
                  <a:pt x="432428" y="379014"/>
                  <a:pt x="1029836" y="-23322"/>
                  <a:pt x="1596764" y="1062"/>
                </a:cubicBezTo>
                <a:cubicBezTo>
                  <a:pt x="2163692" y="25446"/>
                  <a:pt x="3833996" y="525318"/>
                  <a:pt x="3626732" y="641142"/>
                </a:cubicBezTo>
                <a:cubicBezTo>
                  <a:pt x="3419468" y="756966"/>
                  <a:pt x="914012" y="720390"/>
                  <a:pt x="353180" y="696006"/>
                </a:cubicBezTo>
                <a:cubicBezTo>
                  <a:pt x="-207652" y="671622"/>
                  <a:pt x="17900" y="610662"/>
                  <a:pt x="225164" y="494838"/>
                </a:cubicBezTo>
                <a:close/>
              </a:path>
            </a:pathLst>
          </a:custGeom>
          <a:solidFill>
            <a:schemeClr val="bg2">
              <a:lumMod val="75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Freeform 7"/>
          <p:cNvSpPr/>
          <p:nvPr/>
        </p:nvSpPr>
        <p:spPr>
          <a:xfrm>
            <a:off x="5158406" y="4198160"/>
            <a:ext cx="2833879" cy="1921287"/>
          </a:xfrm>
          <a:custGeom>
            <a:avLst/>
            <a:gdLst>
              <a:gd name="connsiteX0" fmla="*/ 17098 w 2833879"/>
              <a:gd name="connsiteY0" fmla="*/ 1782016 h 1921287"/>
              <a:gd name="connsiteX1" fmla="*/ 346282 w 2833879"/>
              <a:gd name="connsiteY1" fmla="*/ 501856 h 1921287"/>
              <a:gd name="connsiteX2" fmla="*/ 1150954 w 2833879"/>
              <a:gd name="connsiteY2" fmla="*/ 8080 h 1921287"/>
              <a:gd name="connsiteX3" fmla="*/ 2833450 w 2833879"/>
              <a:gd name="connsiteY3" fmla="*/ 227536 h 1921287"/>
              <a:gd name="connsiteX4" fmla="*/ 986362 w 2833879"/>
              <a:gd name="connsiteY4" fmla="*/ 648160 h 1921287"/>
              <a:gd name="connsiteX5" fmla="*/ 145114 w 2833879"/>
              <a:gd name="connsiteY5" fmla="*/ 1763728 h 1921287"/>
              <a:gd name="connsiteX6" fmla="*/ 17098 w 2833879"/>
              <a:gd name="connsiteY6" fmla="*/ 1782016 h 192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879" h="1921287">
                <a:moveTo>
                  <a:pt x="17098" y="1782016"/>
                </a:moveTo>
                <a:cubicBezTo>
                  <a:pt x="50626" y="1571704"/>
                  <a:pt x="157306" y="797512"/>
                  <a:pt x="346282" y="501856"/>
                </a:cubicBezTo>
                <a:cubicBezTo>
                  <a:pt x="535258" y="206200"/>
                  <a:pt x="736426" y="53800"/>
                  <a:pt x="1150954" y="8080"/>
                </a:cubicBezTo>
                <a:cubicBezTo>
                  <a:pt x="1565482" y="-37640"/>
                  <a:pt x="2860882" y="120856"/>
                  <a:pt x="2833450" y="227536"/>
                </a:cubicBezTo>
                <a:cubicBezTo>
                  <a:pt x="2806018" y="334216"/>
                  <a:pt x="1434418" y="392128"/>
                  <a:pt x="986362" y="648160"/>
                </a:cubicBezTo>
                <a:cubicBezTo>
                  <a:pt x="538306" y="904192"/>
                  <a:pt x="303610" y="1580848"/>
                  <a:pt x="145114" y="1763728"/>
                </a:cubicBezTo>
                <a:cubicBezTo>
                  <a:pt x="-13382" y="1946608"/>
                  <a:pt x="-16430" y="1992328"/>
                  <a:pt x="17098" y="1782016"/>
                </a:cubicBezTo>
                <a:close/>
              </a:path>
            </a:pathLst>
          </a:custGeom>
          <a:solidFill>
            <a:schemeClr val="bg2">
              <a:lumMod val="75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7223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5559407" cy="584775"/>
          </a:xfrm>
          <a:prstGeom prst="rect">
            <a:avLst/>
          </a:prstGeom>
          <a:noFill/>
        </p:spPr>
        <p:txBody>
          <a:bodyPr wrap="none" rtlCol="0">
            <a:spAutoFit/>
          </a:bodyPr>
          <a:lstStyle/>
          <a:p>
            <a:r>
              <a:rPr lang="en-US" sz="3200" dirty="0" smtClean="0">
                <a:solidFill>
                  <a:schemeClr val="accent2">
                    <a:lumMod val="60000"/>
                    <a:lumOff val="40000"/>
                  </a:schemeClr>
                </a:solidFill>
              </a:rPr>
              <a:t>Lessons from Measuring Impact</a:t>
            </a:r>
            <a:endParaRPr lang="en-US" dirty="0">
              <a:solidFill>
                <a:schemeClr val="accent2">
                  <a:lumMod val="60000"/>
                  <a:lumOff val="40000"/>
                </a:schemeClr>
              </a:solidFill>
            </a:endParaRPr>
          </a:p>
        </p:txBody>
      </p:sp>
      <p:sp>
        <p:nvSpPr>
          <p:cNvPr id="4" name="TextBox 3"/>
          <p:cNvSpPr txBox="1"/>
          <p:nvPr/>
        </p:nvSpPr>
        <p:spPr>
          <a:xfrm>
            <a:off x="1586204" y="1661915"/>
            <a:ext cx="9069355" cy="4093428"/>
          </a:xfrm>
          <a:prstGeom prst="rect">
            <a:avLst/>
          </a:prstGeom>
          <a:noFill/>
        </p:spPr>
        <p:txBody>
          <a:bodyPr wrap="square" rtlCol="0">
            <a:spAutoFit/>
          </a:bodyPr>
          <a:lstStyle/>
          <a:p>
            <a:pPr marL="342900" indent="-342900">
              <a:buFont typeface="Arial" charset="0"/>
              <a:buChar char="•"/>
            </a:pPr>
            <a:r>
              <a:rPr lang="en-US" sz="2600" dirty="0" smtClean="0">
                <a:solidFill>
                  <a:schemeClr val="accent3">
                    <a:lumMod val="20000"/>
                    <a:lumOff val="80000"/>
                  </a:schemeClr>
                </a:solidFill>
              </a:rPr>
              <a:t>Aggregate intelligently because outliers will drive dialogue.</a:t>
            </a:r>
          </a:p>
          <a:p>
            <a:pPr marL="342900" indent="-342900">
              <a:buFont typeface="Arial" charset="0"/>
              <a:buChar char="•"/>
            </a:pPr>
            <a:endParaRPr lang="en-US" sz="2600" dirty="0" smtClean="0">
              <a:solidFill>
                <a:schemeClr val="accent3">
                  <a:lumMod val="20000"/>
                  <a:lumOff val="80000"/>
                </a:schemeClr>
              </a:solidFill>
            </a:endParaRPr>
          </a:p>
          <a:p>
            <a:pPr marL="342900" indent="-342900">
              <a:buFont typeface="Arial" charset="0"/>
              <a:buChar char="•"/>
            </a:pPr>
            <a:endParaRPr lang="en-US" sz="2600" dirty="0" smtClean="0">
              <a:solidFill>
                <a:schemeClr val="accent3">
                  <a:lumMod val="20000"/>
                  <a:lumOff val="80000"/>
                </a:schemeClr>
              </a:solidFill>
            </a:endParaRPr>
          </a:p>
          <a:p>
            <a:pPr marL="342900" indent="-342900">
              <a:buFont typeface="Arial" charset="0"/>
              <a:buChar char="•"/>
            </a:pPr>
            <a:r>
              <a:rPr lang="en-US" sz="2600" dirty="0" smtClean="0">
                <a:solidFill>
                  <a:schemeClr val="accent3">
                    <a:lumMod val="20000"/>
                    <a:lumOff val="80000"/>
                  </a:schemeClr>
                </a:solidFill>
              </a:rPr>
              <a:t>Design to get the viewer to the story first</a:t>
            </a:r>
          </a:p>
          <a:p>
            <a:pPr marL="342900" indent="-342900">
              <a:buFont typeface="Arial" charset="0"/>
              <a:buChar char="•"/>
            </a:pPr>
            <a:endParaRPr lang="en-US" sz="2600" dirty="0" smtClean="0">
              <a:solidFill>
                <a:schemeClr val="accent3">
                  <a:lumMod val="20000"/>
                  <a:lumOff val="80000"/>
                </a:schemeClr>
              </a:solidFill>
            </a:endParaRPr>
          </a:p>
          <a:p>
            <a:pPr marL="342900" indent="-342900">
              <a:buFont typeface="Arial" charset="0"/>
              <a:buChar char="•"/>
            </a:pPr>
            <a:endParaRPr lang="en-US" sz="2600" dirty="0">
              <a:solidFill>
                <a:schemeClr val="accent3">
                  <a:lumMod val="20000"/>
                  <a:lumOff val="80000"/>
                </a:schemeClr>
              </a:solidFill>
            </a:endParaRPr>
          </a:p>
          <a:p>
            <a:pPr marL="342900" indent="-342900">
              <a:buFont typeface="Arial" charset="0"/>
              <a:buChar char="•"/>
            </a:pPr>
            <a:r>
              <a:rPr lang="en-US" sz="2600" dirty="0" smtClean="0">
                <a:solidFill>
                  <a:schemeClr val="accent3">
                    <a:lumMod val="20000"/>
                    <a:lumOff val="80000"/>
                  </a:schemeClr>
                </a:solidFill>
              </a:rPr>
              <a:t>Don’t expect the story to be simple.</a:t>
            </a:r>
          </a:p>
          <a:p>
            <a:pPr marL="342900" indent="-342900">
              <a:buFont typeface="Arial" charset="0"/>
              <a:buChar char="•"/>
            </a:pPr>
            <a:endParaRPr lang="en-US" sz="2600" dirty="0">
              <a:solidFill>
                <a:schemeClr val="accent3">
                  <a:lumMod val="20000"/>
                  <a:lumOff val="80000"/>
                </a:schemeClr>
              </a:solidFill>
            </a:endParaRPr>
          </a:p>
          <a:p>
            <a:pPr marL="342900" indent="-342900">
              <a:buFont typeface="Arial" charset="0"/>
              <a:buChar char="•"/>
            </a:pPr>
            <a:endParaRPr lang="en-US" sz="2600" dirty="0" smtClean="0"/>
          </a:p>
          <a:p>
            <a:pPr marL="342900" indent="-342900">
              <a:buFont typeface="Arial" charset="0"/>
              <a:buChar char="•"/>
            </a:pPr>
            <a:r>
              <a:rPr lang="en-US" sz="2600" dirty="0" smtClean="0">
                <a:solidFill>
                  <a:schemeClr val="accent3">
                    <a:lumMod val="20000"/>
                    <a:lumOff val="80000"/>
                  </a:schemeClr>
                </a:solidFill>
              </a:rPr>
              <a:t>Always ask </a:t>
            </a:r>
            <a:r>
              <a:rPr lang="mr-IN" sz="2600" dirty="0" smtClean="0">
                <a:solidFill>
                  <a:schemeClr val="accent3">
                    <a:lumMod val="20000"/>
                    <a:lumOff val="80000"/>
                  </a:schemeClr>
                </a:solidFill>
              </a:rPr>
              <a:t>–</a:t>
            </a:r>
            <a:r>
              <a:rPr lang="en-US" sz="2600" dirty="0" smtClean="0">
                <a:solidFill>
                  <a:schemeClr val="accent3">
                    <a:lumMod val="20000"/>
                    <a:lumOff val="80000"/>
                  </a:schemeClr>
                </a:solidFill>
              </a:rPr>
              <a:t> how do I know that?</a:t>
            </a:r>
            <a:endParaRPr lang="en-US" sz="2600" dirty="0"/>
          </a:p>
        </p:txBody>
      </p:sp>
    </p:spTree>
    <p:extLst>
      <p:ext uri="{BB962C8B-B14F-4D97-AF65-F5344CB8AC3E}">
        <p14:creationId xmlns:p14="http://schemas.microsoft.com/office/powerpoint/2010/main" val="151351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3583032" cy="584775"/>
          </a:xfrm>
          <a:prstGeom prst="rect">
            <a:avLst/>
          </a:prstGeom>
          <a:noFill/>
        </p:spPr>
        <p:txBody>
          <a:bodyPr wrap="none" rtlCol="0">
            <a:spAutoFit/>
          </a:bodyPr>
          <a:lstStyle/>
          <a:p>
            <a:r>
              <a:rPr lang="en-US" sz="3200" dirty="0" smtClean="0">
                <a:solidFill>
                  <a:schemeClr val="accent2">
                    <a:lumMod val="60000"/>
                    <a:lumOff val="40000"/>
                  </a:schemeClr>
                </a:solidFill>
              </a:rPr>
              <a:t>4. Enabling Dialogue</a:t>
            </a:r>
            <a:endParaRPr lang="en-US" dirty="0">
              <a:solidFill>
                <a:schemeClr val="accent2">
                  <a:lumMod val="60000"/>
                  <a:lumOff val="40000"/>
                </a:schemeClr>
              </a:solidFill>
            </a:endParaRPr>
          </a:p>
        </p:txBody>
      </p:sp>
      <p:sp>
        <p:nvSpPr>
          <p:cNvPr id="3" name="TextBox 2"/>
          <p:cNvSpPr txBox="1"/>
          <p:nvPr/>
        </p:nvSpPr>
        <p:spPr>
          <a:xfrm>
            <a:off x="1555228" y="1610316"/>
            <a:ext cx="9934707" cy="4401205"/>
          </a:xfrm>
          <a:prstGeom prst="rect">
            <a:avLst/>
          </a:prstGeom>
          <a:noFill/>
        </p:spPr>
        <p:txBody>
          <a:bodyPr wrap="none" rtlCol="0">
            <a:spAutoFit/>
          </a:bodyPr>
          <a:lstStyle/>
          <a:p>
            <a:pPr marL="342900" indent="-342900">
              <a:buFont typeface="Arial" charset="0"/>
              <a:buChar char="•"/>
            </a:pPr>
            <a:r>
              <a:rPr lang="en-AU" sz="2800" dirty="0" smtClean="0">
                <a:solidFill>
                  <a:schemeClr val="bg1"/>
                </a:solidFill>
              </a:rPr>
              <a:t>Validate staff experience</a:t>
            </a:r>
          </a:p>
          <a:p>
            <a:pPr marL="342900" indent="-342900">
              <a:buFont typeface="Arial" charset="0"/>
              <a:buChar char="•"/>
            </a:pPr>
            <a:endParaRPr lang="en-AU" sz="2800" dirty="0">
              <a:solidFill>
                <a:schemeClr val="bg1"/>
              </a:solidFill>
            </a:endParaRPr>
          </a:p>
          <a:p>
            <a:pPr marL="342900" indent="-342900">
              <a:buFont typeface="Arial" charset="0"/>
              <a:buChar char="•"/>
            </a:pPr>
            <a:r>
              <a:rPr lang="en-AU" sz="2800" dirty="0" smtClean="0">
                <a:solidFill>
                  <a:schemeClr val="bg1"/>
                </a:solidFill>
              </a:rPr>
              <a:t>Do not underestimate your staff’s desire to engage with the data</a:t>
            </a:r>
          </a:p>
          <a:p>
            <a:pPr marL="342900" indent="-342900">
              <a:buFont typeface="Arial" charset="0"/>
              <a:buChar char="•"/>
            </a:pPr>
            <a:endParaRPr lang="en-AU" sz="2800" dirty="0">
              <a:solidFill>
                <a:schemeClr val="bg1"/>
              </a:solidFill>
            </a:endParaRPr>
          </a:p>
          <a:p>
            <a:pPr marL="342900" indent="-342900">
              <a:buFont typeface="Arial" charset="0"/>
              <a:buChar char="•"/>
            </a:pPr>
            <a:r>
              <a:rPr lang="en-AU" sz="2800" dirty="0" smtClean="0">
                <a:solidFill>
                  <a:schemeClr val="bg1"/>
                </a:solidFill>
              </a:rPr>
              <a:t>Enable staff to draw their own conclusions. Show </a:t>
            </a:r>
            <a:r>
              <a:rPr lang="mr-IN" sz="2800" dirty="0" smtClean="0">
                <a:solidFill>
                  <a:schemeClr val="bg1"/>
                </a:solidFill>
              </a:rPr>
              <a:t>–</a:t>
            </a:r>
            <a:r>
              <a:rPr lang="en-AU" sz="2800" dirty="0" smtClean="0">
                <a:solidFill>
                  <a:schemeClr val="bg1"/>
                </a:solidFill>
              </a:rPr>
              <a:t> don’t tell. </a:t>
            </a:r>
          </a:p>
          <a:p>
            <a:pPr marL="342900" indent="-342900">
              <a:buFont typeface="Arial" charset="0"/>
              <a:buChar char="•"/>
            </a:pPr>
            <a:endParaRPr lang="en-AU" sz="2800" dirty="0">
              <a:solidFill>
                <a:schemeClr val="bg1"/>
              </a:solidFill>
            </a:endParaRPr>
          </a:p>
          <a:p>
            <a:pPr marL="342900" indent="-342900">
              <a:buFont typeface="Arial" charset="0"/>
              <a:buChar char="•"/>
            </a:pPr>
            <a:r>
              <a:rPr lang="en-AU" sz="2800" dirty="0" smtClean="0">
                <a:solidFill>
                  <a:schemeClr val="bg1"/>
                </a:solidFill>
              </a:rPr>
              <a:t>Presentation mode.</a:t>
            </a:r>
          </a:p>
          <a:p>
            <a:pPr marL="342900" indent="-342900">
              <a:buFont typeface="Arial" charset="0"/>
              <a:buChar char="•"/>
            </a:pPr>
            <a:endParaRPr lang="en-AU" sz="2800" dirty="0">
              <a:solidFill>
                <a:schemeClr val="bg1"/>
              </a:solidFill>
            </a:endParaRPr>
          </a:p>
          <a:p>
            <a:pPr marL="342900" indent="-342900">
              <a:buFont typeface="Arial" charset="0"/>
              <a:buChar char="•"/>
            </a:pPr>
            <a:endParaRPr lang="en-AU" sz="2800" dirty="0" smtClean="0">
              <a:solidFill>
                <a:schemeClr val="bg1"/>
              </a:solidFill>
            </a:endParaRPr>
          </a:p>
          <a:p>
            <a:pPr marL="342900" indent="-342900">
              <a:buFont typeface="Arial" charset="0"/>
              <a:buChar char="•"/>
            </a:pPr>
            <a:r>
              <a:rPr lang="en-AU" sz="2800" dirty="0" smtClean="0">
                <a:solidFill>
                  <a:schemeClr val="bg1"/>
                </a:solidFill>
              </a:rPr>
              <a:t>Build trust.</a:t>
            </a:r>
            <a:endParaRPr lang="en-AU" sz="2800" dirty="0">
              <a:solidFill>
                <a:schemeClr val="bg1"/>
              </a:solidFill>
            </a:endParaRPr>
          </a:p>
        </p:txBody>
      </p:sp>
    </p:spTree>
    <p:extLst>
      <p:ext uri="{BB962C8B-B14F-4D97-AF65-F5344CB8AC3E}">
        <p14:creationId xmlns:p14="http://schemas.microsoft.com/office/powerpoint/2010/main" val="162552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Rectangle 4"/>
          <p:cNvSpPr/>
          <p:nvPr/>
        </p:nvSpPr>
        <p:spPr>
          <a:xfrm>
            <a:off x="2040293" y="1730744"/>
            <a:ext cx="8391331" cy="3539430"/>
          </a:xfrm>
          <a:prstGeom prst="rect">
            <a:avLst/>
          </a:prstGeom>
        </p:spPr>
        <p:txBody>
          <a:bodyPr wrap="square">
            <a:spAutoFit/>
          </a:bodyPr>
          <a:lstStyle/>
          <a:p>
            <a:r>
              <a:rPr lang="en-AU" sz="3200" dirty="0">
                <a:solidFill>
                  <a:schemeClr val="accent3">
                    <a:lumMod val="20000"/>
                    <a:lumOff val="80000"/>
                  </a:schemeClr>
                </a:solidFill>
              </a:rPr>
              <a:t>Numbers on the screen are representations of the real world.</a:t>
            </a:r>
          </a:p>
          <a:p>
            <a:endParaRPr lang="en-AU" sz="3200" dirty="0">
              <a:solidFill>
                <a:schemeClr val="accent3">
                  <a:lumMod val="20000"/>
                  <a:lumOff val="80000"/>
                </a:schemeClr>
              </a:solidFill>
            </a:endParaRPr>
          </a:p>
          <a:p>
            <a:r>
              <a:rPr lang="en-AU" sz="3200" dirty="0">
                <a:solidFill>
                  <a:schemeClr val="accent3">
                    <a:lumMod val="20000"/>
                    <a:lumOff val="80000"/>
                  </a:schemeClr>
                </a:solidFill>
              </a:rPr>
              <a:t>Look at the real world, not just representations. Walk around what you want to learn about.</a:t>
            </a:r>
          </a:p>
          <a:p>
            <a:endParaRPr lang="en-AU" sz="3200" dirty="0">
              <a:solidFill>
                <a:schemeClr val="accent3">
                  <a:lumMod val="20000"/>
                  <a:lumOff val="80000"/>
                </a:schemeClr>
              </a:solidFill>
            </a:endParaRPr>
          </a:p>
          <a:p>
            <a:pPr algn="r"/>
            <a:r>
              <a:rPr lang="en-AU" sz="3200" i="1" dirty="0" smtClean="0">
                <a:solidFill>
                  <a:schemeClr val="accent3">
                    <a:lumMod val="20000"/>
                    <a:lumOff val="80000"/>
                  </a:schemeClr>
                </a:solidFill>
              </a:rPr>
              <a:t>Edward </a:t>
            </a:r>
            <a:r>
              <a:rPr lang="en-AU" sz="3200" i="1" dirty="0" err="1">
                <a:solidFill>
                  <a:schemeClr val="accent3">
                    <a:lumMod val="20000"/>
                    <a:lumOff val="80000"/>
                  </a:schemeClr>
                </a:solidFill>
              </a:rPr>
              <a:t>Tufte</a:t>
            </a:r>
            <a:endParaRPr lang="en-AU" sz="3200" i="1" dirty="0">
              <a:solidFill>
                <a:schemeClr val="accent3">
                  <a:lumMod val="20000"/>
                  <a:lumOff val="80000"/>
                </a:schemeClr>
              </a:solidFill>
            </a:endParaRPr>
          </a:p>
        </p:txBody>
      </p:sp>
    </p:spTree>
    <p:extLst>
      <p:ext uri="{BB962C8B-B14F-4D97-AF65-F5344CB8AC3E}">
        <p14:creationId xmlns:p14="http://schemas.microsoft.com/office/powerpoint/2010/main" val="3638825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2506071" cy="584775"/>
          </a:xfrm>
          <a:prstGeom prst="rect">
            <a:avLst/>
          </a:prstGeom>
          <a:noFill/>
        </p:spPr>
        <p:txBody>
          <a:bodyPr wrap="none" rtlCol="0">
            <a:spAutoFit/>
          </a:bodyPr>
          <a:lstStyle/>
          <a:p>
            <a:r>
              <a:rPr lang="en-US" sz="3200" dirty="0" smtClean="0">
                <a:solidFill>
                  <a:schemeClr val="accent3">
                    <a:lumMod val="20000"/>
                    <a:lumOff val="80000"/>
                  </a:schemeClr>
                </a:solidFill>
              </a:rPr>
              <a:t>Walkthroughs</a:t>
            </a:r>
            <a:endParaRPr lang="en-US" dirty="0">
              <a:solidFill>
                <a:schemeClr val="accent3">
                  <a:lumMod val="20000"/>
                  <a:lumOff val="80000"/>
                </a:schemeClr>
              </a:solidFill>
            </a:endParaRPr>
          </a:p>
        </p:txBody>
      </p:sp>
      <p:sp>
        <p:nvSpPr>
          <p:cNvPr id="4" name="TextBox 3"/>
          <p:cNvSpPr txBox="1"/>
          <p:nvPr/>
        </p:nvSpPr>
        <p:spPr>
          <a:xfrm>
            <a:off x="2807594" y="2099520"/>
            <a:ext cx="6500626" cy="3385542"/>
          </a:xfrm>
          <a:prstGeom prst="rect">
            <a:avLst/>
          </a:prstGeom>
          <a:noFill/>
        </p:spPr>
        <p:txBody>
          <a:bodyPr wrap="none" rtlCol="0">
            <a:spAutoFit/>
          </a:bodyPr>
          <a:lstStyle/>
          <a:p>
            <a:r>
              <a:rPr lang="en-US" sz="2800" dirty="0" smtClean="0">
                <a:solidFill>
                  <a:schemeClr val="accent3">
                    <a:lumMod val="20000"/>
                    <a:lumOff val="80000"/>
                  </a:schemeClr>
                </a:solidFill>
              </a:rPr>
              <a:t>Visit about 30 classes over four periods</a:t>
            </a:r>
            <a:endParaRPr lang="en-US" sz="2800" dirty="0">
              <a:solidFill>
                <a:schemeClr val="accent3">
                  <a:lumMod val="20000"/>
                  <a:lumOff val="80000"/>
                </a:schemeClr>
              </a:solidFill>
            </a:endParaRPr>
          </a:p>
          <a:p>
            <a:endParaRPr lang="en-US" sz="2800" dirty="0" smtClean="0">
              <a:solidFill>
                <a:schemeClr val="accent3">
                  <a:lumMod val="20000"/>
                  <a:lumOff val="80000"/>
                </a:schemeClr>
              </a:solidFill>
            </a:endParaRPr>
          </a:p>
          <a:p>
            <a:r>
              <a:rPr lang="en-US" sz="2800" dirty="0" smtClean="0">
                <a:solidFill>
                  <a:schemeClr val="accent3">
                    <a:lumMod val="20000"/>
                    <a:lumOff val="80000"/>
                  </a:schemeClr>
                </a:solidFill>
              </a:rPr>
              <a:t>Record what students are doing in the class</a:t>
            </a:r>
          </a:p>
          <a:p>
            <a:endParaRPr lang="en-US" sz="2800" dirty="0">
              <a:solidFill>
                <a:schemeClr val="accent3">
                  <a:lumMod val="20000"/>
                  <a:lumOff val="80000"/>
                </a:schemeClr>
              </a:solidFill>
            </a:endParaRPr>
          </a:p>
          <a:p>
            <a:r>
              <a:rPr lang="en-US" sz="2800" dirty="0" smtClean="0">
                <a:solidFill>
                  <a:schemeClr val="accent3">
                    <a:lumMod val="20000"/>
                    <a:lumOff val="80000"/>
                  </a:schemeClr>
                </a:solidFill>
              </a:rPr>
              <a:t>Ask 3-4 students two questions:</a:t>
            </a:r>
          </a:p>
          <a:p>
            <a:pPr marL="285750" indent="-285750">
              <a:buFontTx/>
              <a:buChar char="-"/>
            </a:pPr>
            <a:r>
              <a:rPr lang="en-US" sz="2800" dirty="0" smtClean="0">
                <a:solidFill>
                  <a:schemeClr val="accent3">
                    <a:lumMod val="20000"/>
                    <a:lumOff val="80000"/>
                  </a:schemeClr>
                </a:solidFill>
              </a:rPr>
              <a:t>What is your learning aim</a:t>
            </a:r>
          </a:p>
          <a:p>
            <a:pPr marL="285750" indent="-285750">
              <a:buFontTx/>
              <a:buChar char="-"/>
            </a:pPr>
            <a:r>
              <a:rPr lang="en-US" sz="2800" dirty="0" smtClean="0">
                <a:solidFill>
                  <a:schemeClr val="accent3">
                    <a:lumMod val="20000"/>
                    <a:lumOff val="80000"/>
                  </a:schemeClr>
                </a:solidFill>
              </a:rPr>
              <a:t>How do you know if you have succeeded </a:t>
            </a:r>
          </a:p>
          <a:p>
            <a:endParaRPr lang="en-US" dirty="0">
              <a:solidFill>
                <a:schemeClr val="accent3">
                  <a:lumMod val="20000"/>
                  <a:lumOff val="80000"/>
                </a:schemeClr>
              </a:solidFill>
            </a:endParaRPr>
          </a:p>
        </p:txBody>
      </p:sp>
    </p:spTree>
    <p:extLst>
      <p:ext uri="{BB962C8B-B14F-4D97-AF65-F5344CB8AC3E}">
        <p14:creationId xmlns:p14="http://schemas.microsoft.com/office/powerpoint/2010/main" val="1595535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57026" y="0"/>
            <a:ext cx="2933700" cy="6858000"/>
          </a:xfrm>
          <a:prstGeom prst="rect">
            <a:avLst/>
          </a:prstGeom>
        </p:spPr>
      </p:pic>
      <p:pic>
        <p:nvPicPr>
          <p:cNvPr id="3" name="Picture 2"/>
          <p:cNvPicPr>
            <a:picLocks noChangeAspect="1"/>
          </p:cNvPicPr>
          <p:nvPr/>
        </p:nvPicPr>
        <p:blipFill>
          <a:blip r:embed="rId3"/>
          <a:stretch>
            <a:fillRect/>
          </a:stretch>
        </p:blipFill>
        <p:spPr>
          <a:xfrm>
            <a:off x="6846303" y="12035"/>
            <a:ext cx="2959100" cy="4267200"/>
          </a:xfrm>
          <a:prstGeom prst="rect">
            <a:avLst/>
          </a:prstGeom>
        </p:spPr>
      </p:pic>
      <p:sp>
        <p:nvSpPr>
          <p:cNvPr id="4" name="TextBox 3"/>
          <p:cNvSpPr txBox="1"/>
          <p:nvPr/>
        </p:nvSpPr>
        <p:spPr>
          <a:xfrm>
            <a:off x="195708" y="3042366"/>
            <a:ext cx="2431628" cy="584775"/>
          </a:xfrm>
          <a:prstGeom prst="rect">
            <a:avLst/>
          </a:prstGeom>
          <a:noFill/>
        </p:spPr>
        <p:txBody>
          <a:bodyPr wrap="none" rtlCol="0">
            <a:spAutoFit/>
          </a:bodyPr>
          <a:lstStyle/>
          <a:p>
            <a:r>
              <a:rPr lang="en-AU" sz="3200" dirty="0" smtClean="0"/>
              <a:t>Methodology</a:t>
            </a:r>
            <a:endParaRPr lang="en-AU" dirty="0" smtClean="0"/>
          </a:p>
        </p:txBody>
      </p:sp>
      <p:sp>
        <p:nvSpPr>
          <p:cNvPr id="5" name="TextBox 4"/>
          <p:cNvSpPr txBox="1"/>
          <p:nvPr/>
        </p:nvSpPr>
        <p:spPr>
          <a:xfrm>
            <a:off x="10006306" y="1853247"/>
            <a:ext cx="1373518" cy="584775"/>
          </a:xfrm>
          <a:prstGeom prst="rect">
            <a:avLst/>
          </a:prstGeom>
          <a:noFill/>
        </p:spPr>
        <p:txBody>
          <a:bodyPr wrap="none" rtlCol="0">
            <a:spAutoFit/>
          </a:bodyPr>
          <a:lstStyle/>
          <a:p>
            <a:r>
              <a:rPr lang="en-AU" sz="3200" dirty="0" smtClean="0"/>
              <a:t>Results</a:t>
            </a:r>
            <a:endParaRPr lang="en-AU" dirty="0" smtClean="0"/>
          </a:p>
        </p:txBody>
      </p:sp>
      <p:sp>
        <p:nvSpPr>
          <p:cNvPr id="6" name="Left Brace 5"/>
          <p:cNvSpPr/>
          <p:nvPr/>
        </p:nvSpPr>
        <p:spPr>
          <a:xfrm>
            <a:off x="2567367" y="12035"/>
            <a:ext cx="361323" cy="67096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
        <p:nvSpPr>
          <p:cNvPr id="7" name="Right Brace 6"/>
          <p:cNvSpPr/>
          <p:nvPr/>
        </p:nvSpPr>
        <p:spPr>
          <a:xfrm>
            <a:off x="9805403" y="12035"/>
            <a:ext cx="140702" cy="42672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148099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3000"/>
                            </p:stCondLst>
                            <p:childTnLst>
                              <p:par>
                                <p:cTn id="9" presetID="9" presetClass="entr" presetSubtype="0" fill="hold" grpId="0" nodeType="afterEffect">
                                  <p:stCondLst>
                                    <p:cond delay="200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1000"/>
                                        <p:tgtEl>
                                          <p:spTgt spid="6"/>
                                        </p:tgtEl>
                                      </p:cBhvr>
                                    </p:animEffect>
                                  </p:childTnLst>
                                </p:cTn>
                              </p:par>
                            </p:childTnLst>
                          </p:cTn>
                        </p:par>
                        <p:par>
                          <p:cTn id="12" fill="hold">
                            <p:stCondLst>
                              <p:cond delay="6000"/>
                            </p:stCondLst>
                            <p:childTnLst>
                              <p:par>
                                <p:cTn id="13" presetID="9"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1000"/>
                                        <p:tgtEl>
                                          <p:spTgt spid="5"/>
                                        </p:tgtEl>
                                      </p:cBhvr>
                                    </p:animEffect>
                                  </p:childTnLst>
                                </p:cTn>
                              </p:par>
                            </p:childTnLst>
                          </p:cTn>
                        </p:par>
                        <p:par>
                          <p:cTn id="16" fill="hold">
                            <p:stCondLst>
                              <p:cond delay="7000"/>
                            </p:stCondLst>
                            <p:childTnLst>
                              <p:par>
                                <p:cTn id="17" presetID="9"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0" y="825500"/>
            <a:ext cx="10058400" cy="5207000"/>
          </a:xfrm>
          <a:prstGeom prst="rect">
            <a:avLst/>
          </a:prstGeom>
        </p:spPr>
      </p:pic>
      <p:sp>
        <p:nvSpPr>
          <p:cNvPr id="3" name="Rectangle 2"/>
          <p:cNvSpPr/>
          <p:nvPr/>
        </p:nvSpPr>
        <p:spPr>
          <a:xfrm>
            <a:off x="10186737" y="1299411"/>
            <a:ext cx="673768" cy="288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59232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3250" y="603250"/>
            <a:ext cx="10985500" cy="5651500"/>
          </a:xfrm>
          <a:prstGeom prst="rect">
            <a:avLst/>
          </a:prstGeom>
        </p:spPr>
      </p:pic>
    </p:spTree>
    <p:extLst>
      <p:ext uri="{BB962C8B-B14F-4D97-AF65-F5344CB8AC3E}">
        <p14:creationId xmlns:p14="http://schemas.microsoft.com/office/powerpoint/2010/main" val="1127686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3705130" y="524641"/>
            <a:ext cx="7656811" cy="3354765"/>
          </a:xfrm>
          <a:prstGeom prst="rect">
            <a:avLst/>
          </a:prstGeom>
          <a:noFill/>
        </p:spPr>
        <p:txBody>
          <a:bodyPr wrap="square" rtlCol="0">
            <a:spAutoFit/>
          </a:bodyPr>
          <a:lstStyle/>
          <a:p>
            <a:endParaRPr lang="en-US" dirty="0" smtClean="0">
              <a:solidFill>
                <a:schemeClr val="accent3">
                  <a:lumMod val="20000"/>
                  <a:lumOff val="80000"/>
                </a:schemeClr>
              </a:solidFill>
            </a:endParaRPr>
          </a:p>
          <a:p>
            <a:r>
              <a:rPr lang="en-US" sz="2800" dirty="0">
                <a:solidFill>
                  <a:schemeClr val="accent3">
                    <a:lumMod val="20000"/>
                    <a:lumOff val="80000"/>
                  </a:schemeClr>
                </a:solidFill>
              </a:rPr>
              <a:t>What was observed by </a:t>
            </a:r>
            <a:r>
              <a:rPr lang="en-US" sz="2800" dirty="0" smtClean="0">
                <a:solidFill>
                  <a:schemeClr val="accent3">
                    <a:lumMod val="20000"/>
                    <a:lumOff val="80000"/>
                  </a:schemeClr>
                </a:solidFill>
              </a:rPr>
              <a:t>us</a:t>
            </a:r>
            <a:r>
              <a:rPr lang="mr-IN" sz="2800" dirty="0" smtClean="0">
                <a:solidFill>
                  <a:schemeClr val="accent3">
                    <a:lumMod val="20000"/>
                    <a:lumOff val="80000"/>
                  </a:schemeClr>
                </a:solidFill>
              </a:rPr>
              <a:t>…</a:t>
            </a:r>
            <a:r>
              <a:rPr lang="en-US" sz="2800" dirty="0" smtClean="0">
                <a:solidFill>
                  <a:schemeClr val="accent3">
                    <a:lumMod val="20000"/>
                    <a:lumOff val="80000"/>
                  </a:schemeClr>
                </a:solidFill>
              </a:rPr>
              <a:t>with </a:t>
            </a:r>
            <a:r>
              <a:rPr lang="en-US" sz="2800" dirty="0">
                <a:solidFill>
                  <a:schemeClr val="accent3">
                    <a:lumMod val="20000"/>
                    <a:lumOff val="80000"/>
                  </a:schemeClr>
                </a:solidFill>
              </a:rPr>
              <a:t>the aid of the spyglass, may be observed so well that all the disputes that for so many generations have vexed philosophers are destroyed by visible certainty, and we are liberated from wordy arguments</a:t>
            </a:r>
            <a:r>
              <a:rPr lang="en-US" sz="2800" dirty="0" smtClean="0">
                <a:solidFill>
                  <a:schemeClr val="accent3">
                    <a:lumMod val="20000"/>
                    <a:lumOff val="80000"/>
                  </a:schemeClr>
                </a:solidFill>
              </a:rPr>
              <a:t>.</a:t>
            </a:r>
          </a:p>
          <a:p>
            <a:endParaRPr lang="en-US" dirty="0">
              <a:solidFill>
                <a:schemeClr val="accent3">
                  <a:lumMod val="20000"/>
                  <a:lumOff val="80000"/>
                </a:schemeClr>
              </a:solidFill>
            </a:endParaRPr>
          </a:p>
          <a:p>
            <a:pPr algn="r"/>
            <a:r>
              <a:rPr lang="en-US" dirty="0">
                <a:solidFill>
                  <a:schemeClr val="accent3">
                    <a:lumMod val="20000"/>
                    <a:lumOff val="80000"/>
                  </a:schemeClr>
                </a:solidFill>
              </a:rPr>
              <a:t>Galileo Galilei </a:t>
            </a:r>
            <a:r>
              <a:rPr lang="mr-IN" dirty="0">
                <a:solidFill>
                  <a:schemeClr val="accent3">
                    <a:lumMod val="20000"/>
                    <a:lumOff val="80000"/>
                  </a:schemeClr>
                </a:solidFill>
              </a:rPr>
              <a:t>–</a:t>
            </a:r>
            <a:r>
              <a:rPr lang="en-US" dirty="0">
                <a:solidFill>
                  <a:schemeClr val="accent3">
                    <a:lumMod val="20000"/>
                    <a:lumOff val="80000"/>
                  </a:schemeClr>
                </a:solidFill>
              </a:rPr>
              <a:t> from </a:t>
            </a:r>
            <a:r>
              <a:rPr lang="en-US" i="1" dirty="0" smtClean="0">
                <a:solidFill>
                  <a:schemeClr val="accent3">
                    <a:lumMod val="20000"/>
                    <a:lumOff val="80000"/>
                  </a:schemeClr>
                </a:solidFill>
              </a:rPr>
              <a:t>Starry Messenger</a:t>
            </a:r>
            <a:endParaRPr lang="en-US" dirty="0">
              <a:solidFill>
                <a:schemeClr val="accent3">
                  <a:lumMod val="20000"/>
                  <a:lumOff val="80000"/>
                </a:schemeClr>
              </a:solidFill>
            </a:endParaRPr>
          </a:p>
          <a:p>
            <a:endParaRPr lang="en-US" dirty="0">
              <a:solidFill>
                <a:schemeClr val="accent3">
                  <a:lumMod val="20000"/>
                  <a:lumOff val="80000"/>
                </a:schemeClr>
              </a:solidFill>
            </a:endParaRPr>
          </a:p>
        </p:txBody>
      </p:sp>
      <p:sp>
        <p:nvSpPr>
          <p:cNvPr id="4" name="TextBox 3"/>
          <p:cNvSpPr txBox="1"/>
          <p:nvPr/>
        </p:nvSpPr>
        <p:spPr>
          <a:xfrm>
            <a:off x="2058795" y="4797328"/>
            <a:ext cx="7835991" cy="1569660"/>
          </a:xfrm>
          <a:prstGeom prst="rect">
            <a:avLst/>
          </a:prstGeom>
          <a:noFill/>
        </p:spPr>
        <p:txBody>
          <a:bodyPr wrap="none" rtlCol="0">
            <a:spAutoFit/>
          </a:bodyPr>
          <a:lstStyle/>
          <a:p>
            <a:r>
              <a:rPr lang="en-AU" sz="2400" dirty="0" smtClean="0">
                <a:solidFill>
                  <a:schemeClr val="bg1"/>
                </a:solidFill>
              </a:rPr>
              <a:t>I hope you will get out of today:</a:t>
            </a:r>
            <a:endParaRPr lang="en-AU" sz="2400" dirty="0">
              <a:solidFill>
                <a:schemeClr val="bg1"/>
              </a:solidFill>
            </a:endParaRPr>
          </a:p>
          <a:p>
            <a:pPr marL="342900" indent="-342900">
              <a:buFont typeface="Arial" charset="0"/>
              <a:buChar char="•"/>
            </a:pPr>
            <a:r>
              <a:rPr lang="en-AU" sz="2400" dirty="0" smtClean="0">
                <a:solidFill>
                  <a:schemeClr val="bg1"/>
                </a:solidFill>
              </a:rPr>
              <a:t>strategies for engaging staff in talking about data</a:t>
            </a:r>
          </a:p>
          <a:p>
            <a:pPr marL="342900" indent="-342900">
              <a:buFont typeface="Arial" charset="0"/>
              <a:buChar char="•"/>
            </a:pPr>
            <a:r>
              <a:rPr lang="en-AU" sz="2400" dirty="0">
                <a:solidFill>
                  <a:schemeClr val="bg1"/>
                </a:solidFill>
              </a:rPr>
              <a:t>t</a:t>
            </a:r>
            <a:r>
              <a:rPr lang="en-AU" sz="2400" dirty="0" smtClean="0">
                <a:solidFill>
                  <a:schemeClr val="bg1"/>
                </a:solidFill>
              </a:rPr>
              <a:t>heories and principles of effective data visualisation</a:t>
            </a:r>
          </a:p>
          <a:p>
            <a:pPr marL="342900" indent="-342900">
              <a:buFont typeface="Arial" charset="0"/>
              <a:buChar char="•"/>
            </a:pPr>
            <a:r>
              <a:rPr lang="en-AU" sz="2400" dirty="0" smtClean="0">
                <a:solidFill>
                  <a:schemeClr val="bg1"/>
                </a:solidFill>
              </a:rPr>
              <a:t>an idea of some of the pitfalls of preparing data to be seen</a:t>
            </a:r>
            <a:endParaRPr lang="en-AU" sz="2400" dirty="0">
              <a:solidFill>
                <a:schemeClr val="bg1"/>
              </a:solidFill>
            </a:endParaRPr>
          </a:p>
        </p:txBody>
      </p:sp>
      <p:pic>
        <p:nvPicPr>
          <p:cNvPr id="2" name="Picture 1"/>
          <p:cNvPicPr>
            <a:picLocks noChangeAspect="1"/>
          </p:cNvPicPr>
          <p:nvPr/>
        </p:nvPicPr>
        <p:blipFill>
          <a:blip r:embed="rId3">
            <a:alphaModFix/>
          </a:blip>
          <a:stretch>
            <a:fillRect/>
          </a:stretch>
        </p:blipFill>
        <p:spPr>
          <a:xfrm>
            <a:off x="821092" y="858412"/>
            <a:ext cx="2202024" cy="2202024"/>
          </a:xfrm>
          <a:prstGeom prst="rect">
            <a:avLst/>
          </a:prstGeom>
        </p:spPr>
      </p:pic>
    </p:spTree>
    <p:extLst>
      <p:ext uri="{BB962C8B-B14F-4D97-AF65-F5344CB8AC3E}">
        <p14:creationId xmlns:p14="http://schemas.microsoft.com/office/powerpoint/2010/main" val="189647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3900" y="876300"/>
            <a:ext cx="10744200" cy="5105400"/>
          </a:xfrm>
          <a:prstGeom prst="rect">
            <a:avLst/>
          </a:prstGeom>
        </p:spPr>
      </p:pic>
    </p:spTree>
    <p:extLst>
      <p:ext uri="{BB962C8B-B14F-4D97-AF65-F5344CB8AC3E}">
        <p14:creationId xmlns:p14="http://schemas.microsoft.com/office/powerpoint/2010/main" val="873691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2759602" cy="584775"/>
          </a:xfrm>
          <a:prstGeom prst="rect">
            <a:avLst/>
          </a:prstGeom>
          <a:noFill/>
        </p:spPr>
        <p:txBody>
          <a:bodyPr wrap="none" rtlCol="0">
            <a:spAutoFit/>
          </a:bodyPr>
          <a:lstStyle/>
          <a:p>
            <a:r>
              <a:rPr lang="en-US" sz="3200" dirty="0" smtClean="0">
                <a:solidFill>
                  <a:schemeClr val="accent3">
                    <a:lumMod val="20000"/>
                    <a:lumOff val="80000"/>
                  </a:schemeClr>
                </a:solidFill>
              </a:rPr>
              <a:t>Effort reporting</a:t>
            </a:r>
            <a:endParaRPr lang="en-US" dirty="0">
              <a:solidFill>
                <a:schemeClr val="accent3">
                  <a:lumMod val="20000"/>
                  <a:lumOff val="80000"/>
                </a:schemeClr>
              </a:solidFill>
            </a:endParaRPr>
          </a:p>
        </p:txBody>
      </p:sp>
      <p:sp>
        <p:nvSpPr>
          <p:cNvPr id="3" name="TextBox 2"/>
          <p:cNvSpPr txBox="1"/>
          <p:nvPr/>
        </p:nvSpPr>
        <p:spPr>
          <a:xfrm>
            <a:off x="1669773" y="1610138"/>
            <a:ext cx="8587409" cy="2677656"/>
          </a:xfrm>
          <a:prstGeom prst="rect">
            <a:avLst/>
          </a:prstGeom>
          <a:noFill/>
        </p:spPr>
        <p:txBody>
          <a:bodyPr wrap="square" rtlCol="0">
            <a:spAutoFit/>
          </a:bodyPr>
          <a:lstStyle/>
          <a:p>
            <a:r>
              <a:rPr lang="en-AU" sz="2800" dirty="0" smtClean="0">
                <a:solidFill>
                  <a:schemeClr val="bg1"/>
                </a:solidFill>
              </a:rPr>
              <a:t>Frame work taken from Nagy (2016):</a:t>
            </a:r>
          </a:p>
          <a:p>
            <a:pPr marL="342900" indent="-342900">
              <a:buFont typeface="Arial" charset="0"/>
              <a:buChar char="•"/>
            </a:pPr>
            <a:endParaRPr lang="en-AU" sz="2800" dirty="0">
              <a:solidFill>
                <a:schemeClr val="bg1"/>
              </a:solidFill>
            </a:endParaRPr>
          </a:p>
          <a:p>
            <a:pPr marL="342900" indent="-342900">
              <a:buFont typeface="Arial" charset="0"/>
              <a:buChar char="•"/>
            </a:pPr>
            <a:r>
              <a:rPr lang="en-AU" sz="2800" dirty="0" smtClean="0">
                <a:solidFill>
                  <a:schemeClr val="bg1"/>
                </a:solidFill>
              </a:rPr>
              <a:t>Students and Teachers report on the student’s effort</a:t>
            </a:r>
          </a:p>
          <a:p>
            <a:pPr marL="342900" indent="-342900">
              <a:buFont typeface="Arial" charset="0"/>
              <a:buChar char="•"/>
            </a:pPr>
            <a:endParaRPr lang="en-AU" sz="2800" dirty="0" smtClean="0">
              <a:solidFill>
                <a:schemeClr val="bg1"/>
              </a:solidFill>
            </a:endParaRPr>
          </a:p>
          <a:p>
            <a:pPr marL="342900" indent="-342900">
              <a:buFont typeface="Arial" charset="0"/>
              <a:buChar char="•"/>
            </a:pPr>
            <a:r>
              <a:rPr lang="en-AU" sz="2800" dirty="0" smtClean="0">
                <a:solidFill>
                  <a:schemeClr val="bg1"/>
                </a:solidFill>
              </a:rPr>
              <a:t>3 Categories on a 1 </a:t>
            </a:r>
            <a:r>
              <a:rPr lang="mr-IN" sz="2800" dirty="0" smtClean="0">
                <a:solidFill>
                  <a:schemeClr val="bg1"/>
                </a:solidFill>
              </a:rPr>
              <a:t>–</a:t>
            </a:r>
            <a:r>
              <a:rPr lang="en-AU" sz="2800" dirty="0" smtClean="0">
                <a:solidFill>
                  <a:schemeClr val="bg1"/>
                </a:solidFill>
              </a:rPr>
              <a:t> 5 scale: Diligence, Engagement and Behaviour</a:t>
            </a:r>
          </a:p>
        </p:txBody>
      </p:sp>
    </p:spTree>
    <p:extLst>
      <p:ext uri="{BB962C8B-B14F-4D97-AF65-F5344CB8AC3E}">
        <p14:creationId xmlns:p14="http://schemas.microsoft.com/office/powerpoint/2010/main" val="3928094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97961" y="0"/>
            <a:ext cx="4396075" cy="523220"/>
          </a:xfrm>
          <a:prstGeom prst="rect">
            <a:avLst/>
          </a:prstGeom>
          <a:noFill/>
        </p:spPr>
        <p:txBody>
          <a:bodyPr wrap="none" rtlCol="0">
            <a:spAutoFit/>
          </a:bodyPr>
          <a:lstStyle/>
          <a:p>
            <a:r>
              <a:rPr lang="en-AU" sz="2800" dirty="0" smtClean="0"/>
              <a:t>Effort Distribution by Gender</a:t>
            </a:r>
            <a:endParaRPr lang="en-AU" dirty="0"/>
          </a:p>
        </p:txBody>
      </p:sp>
      <p:pic>
        <p:nvPicPr>
          <p:cNvPr id="4" name="Picture 3"/>
          <p:cNvPicPr>
            <a:picLocks noChangeAspect="1"/>
          </p:cNvPicPr>
          <p:nvPr/>
        </p:nvPicPr>
        <p:blipFill>
          <a:blip r:embed="rId3"/>
          <a:stretch>
            <a:fillRect/>
          </a:stretch>
        </p:blipFill>
        <p:spPr>
          <a:xfrm>
            <a:off x="765326" y="535530"/>
            <a:ext cx="10756114" cy="6322469"/>
          </a:xfrm>
          <a:prstGeom prst="rect">
            <a:avLst/>
          </a:prstGeom>
        </p:spPr>
      </p:pic>
    </p:spTree>
    <p:extLst>
      <p:ext uri="{BB962C8B-B14F-4D97-AF65-F5344CB8AC3E}">
        <p14:creationId xmlns:p14="http://schemas.microsoft.com/office/powerpoint/2010/main" val="6540148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682122"/>
            <a:ext cx="9144000" cy="6007100"/>
          </a:xfrm>
          <a:prstGeom prst="rect">
            <a:avLst/>
          </a:prstGeom>
        </p:spPr>
      </p:pic>
      <p:sp>
        <p:nvSpPr>
          <p:cNvPr id="3" name="TextBox 2"/>
          <p:cNvSpPr txBox="1"/>
          <p:nvPr/>
        </p:nvSpPr>
        <p:spPr>
          <a:xfrm>
            <a:off x="3834060" y="144380"/>
            <a:ext cx="4705519" cy="523220"/>
          </a:xfrm>
          <a:prstGeom prst="rect">
            <a:avLst/>
          </a:prstGeom>
          <a:noFill/>
        </p:spPr>
        <p:txBody>
          <a:bodyPr wrap="none" rtlCol="0">
            <a:spAutoFit/>
          </a:bodyPr>
          <a:lstStyle/>
          <a:p>
            <a:r>
              <a:rPr lang="en-AU" sz="2800" dirty="0" smtClean="0"/>
              <a:t>Teacher vs Student Effort Score</a:t>
            </a:r>
            <a:endParaRPr lang="en-AU" dirty="0"/>
          </a:p>
        </p:txBody>
      </p:sp>
    </p:spTree>
    <p:extLst>
      <p:ext uri="{BB962C8B-B14F-4D97-AF65-F5344CB8AC3E}">
        <p14:creationId xmlns:p14="http://schemas.microsoft.com/office/powerpoint/2010/main" val="9623924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6550" y="146050"/>
            <a:ext cx="8978900" cy="6565900"/>
          </a:xfrm>
          <a:prstGeom prst="rect">
            <a:avLst/>
          </a:prstGeom>
        </p:spPr>
      </p:pic>
    </p:spTree>
    <p:extLst>
      <p:ext uri="{BB962C8B-B14F-4D97-AF65-F5344CB8AC3E}">
        <p14:creationId xmlns:p14="http://schemas.microsoft.com/office/powerpoint/2010/main" val="8502525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285750"/>
            <a:ext cx="10210800" cy="6286500"/>
          </a:xfrm>
          <a:prstGeom prst="rect">
            <a:avLst/>
          </a:prstGeom>
        </p:spPr>
      </p:pic>
    </p:spTree>
    <p:extLst>
      <p:ext uri="{BB962C8B-B14F-4D97-AF65-F5344CB8AC3E}">
        <p14:creationId xmlns:p14="http://schemas.microsoft.com/office/powerpoint/2010/main" val="19805010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51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285750"/>
            <a:ext cx="10210800" cy="6286500"/>
          </a:xfrm>
          <a:prstGeom prst="rect">
            <a:avLst/>
          </a:prstGeom>
        </p:spPr>
      </p:pic>
      <p:pic>
        <p:nvPicPr>
          <p:cNvPr id="3" name="Picture 2"/>
          <p:cNvPicPr>
            <a:picLocks noChangeAspect="1"/>
          </p:cNvPicPr>
          <p:nvPr/>
        </p:nvPicPr>
        <p:blipFill>
          <a:blip r:embed="rId3">
            <a:alphaModFix amt="55000"/>
          </a:blip>
          <a:stretch>
            <a:fillRect/>
          </a:stretch>
        </p:blipFill>
        <p:spPr>
          <a:xfrm>
            <a:off x="1416676" y="1989223"/>
            <a:ext cx="10037388" cy="4839702"/>
          </a:xfrm>
          <a:prstGeom prst="rect">
            <a:avLst/>
          </a:prstGeom>
        </p:spPr>
      </p:pic>
    </p:spTree>
    <p:extLst>
      <p:ext uri="{BB962C8B-B14F-4D97-AF65-F5344CB8AC3E}">
        <p14:creationId xmlns:p14="http://schemas.microsoft.com/office/powerpoint/2010/main" val="1656139546"/>
      </p:ext>
    </p:extLst>
  </p:cSld>
  <p:clrMapOvr>
    <a:masterClrMapping/>
  </p:clrMapOvr>
  <mc:AlternateContent xmlns:mc="http://schemas.openxmlformats.org/markup-compatibility/2006" xmlns:p14="http://schemas.microsoft.com/office/powerpoint/2010/main">
    <mc:Choice Requires="p14">
      <p:transition spd="slow" p14:dur="5000">
        <p:fad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9966" y="2229852"/>
            <a:ext cx="4722476" cy="1481222"/>
          </a:xfrm>
          <a:prstGeom prst="rect">
            <a:avLst/>
          </a:prstGeom>
        </p:spPr>
      </p:pic>
      <p:pic>
        <p:nvPicPr>
          <p:cNvPr id="4" name="Picture 3"/>
          <p:cNvPicPr>
            <a:picLocks noChangeAspect="1"/>
          </p:cNvPicPr>
          <p:nvPr/>
        </p:nvPicPr>
        <p:blipFill>
          <a:blip r:embed="rId3"/>
          <a:stretch>
            <a:fillRect/>
          </a:stretch>
        </p:blipFill>
        <p:spPr>
          <a:xfrm>
            <a:off x="7416886" y="32084"/>
            <a:ext cx="1272502" cy="6858000"/>
          </a:xfrm>
          <a:prstGeom prst="rect">
            <a:avLst/>
          </a:prstGeom>
        </p:spPr>
      </p:pic>
      <p:sp>
        <p:nvSpPr>
          <p:cNvPr id="5" name="Left Brace 4"/>
          <p:cNvSpPr/>
          <p:nvPr/>
        </p:nvSpPr>
        <p:spPr>
          <a:xfrm>
            <a:off x="5967663" y="272716"/>
            <a:ext cx="1385055" cy="6585284"/>
          </a:xfrm>
          <a:prstGeom prst="leftBrace">
            <a:avLst>
              <a:gd name="adj1" fmla="val 8333"/>
              <a:gd name="adj2" fmla="val 4751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AU"/>
          </a:p>
        </p:txBody>
      </p:sp>
      <p:cxnSp>
        <p:nvCxnSpPr>
          <p:cNvPr id="7" name="Straight Arrow Connector 6"/>
          <p:cNvCxnSpPr/>
          <p:nvPr/>
        </p:nvCxnSpPr>
        <p:spPr>
          <a:xfrm flipV="1">
            <a:off x="9368589" y="272716"/>
            <a:ext cx="0" cy="2582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9480885" y="625643"/>
            <a:ext cx="2072812" cy="369332"/>
          </a:xfrm>
          <a:prstGeom prst="rect">
            <a:avLst/>
          </a:prstGeom>
          <a:noFill/>
        </p:spPr>
        <p:txBody>
          <a:bodyPr wrap="none" rtlCol="0">
            <a:spAutoFit/>
          </a:bodyPr>
          <a:lstStyle/>
          <a:p>
            <a:r>
              <a:rPr lang="en-AU" smtClean="0"/>
              <a:t>Higher achievement</a:t>
            </a:r>
            <a:endParaRPr lang="en-AU"/>
          </a:p>
        </p:txBody>
      </p:sp>
    </p:spTree>
    <p:extLst>
      <p:ext uri="{BB962C8B-B14F-4D97-AF65-F5344CB8AC3E}">
        <p14:creationId xmlns:p14="http://schemas.microsoft.com/office/powerpoint/2010/main" val="128383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3000"/>
                                        <p:tgtEl>
                                          <p:spTgt spid="5"/>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3000"/>
                                        <p:tgtEl>
                                          <p:spTgt spid="4"/>
                                        </p:tgtEl>
                                      </p:cBhvr>
                                    </p:animEffect>
                                  </p:childTnLst>
                                </p:cTn>
                              </p:par>
                            </p:childTnLst>
                          </p:cTn>
                        </p:par>
                        <p:par>
                          <p:cTn id="12" fill="hold">
                            <p:stCondLst>
                              <p:cond delay="6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6500"/>
                            </p:stCondLst>
                            <p:childTnLst>
                              <p:par>
                                <p:cTn id="17" presetID="9"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4859022" cy="584775"/>
          </a:xfrm>
          <a:prstGeom prst="rect">
            <a:avLst/>
          </a:prstGeom>
          <a:noFill/>
        </p:spPr>
        <p:txBody>
          <a:bodyPr wrap="none" rtlCol="0">
            <a:spAutoFit/>
          </a:bodyPr>
          <a:lstStyle/>
          <a:p>
            <a:r>
              <a:rPr lang="en-US" sz="3200" dirty="0" smtClean="0">
                <a:solidFill>
                  <a:schemeClr val="accent2">
                    <a:lumMod val="60000"/>
                    <a:lumOff val="40000"/>
                  </a:schemeClr>
                </a:solidFill>
              </a:rPr>
              <a:t>Lessons </a:t>
            </a:r>
            <a:r>
              <a:rPr lang="mr-IN" sz="3200" dirty="0" smtClean="0">
                <a:solidFill>
                  <a:schemeClr val="accent2">
                    <a:lumMod val="60000"/>
                    <a:lumOff val="40000"/>
                  </a:schemeClr>
                </a:solidFill>
              </a:rPr>
              <a:t>–</a:t>
            </a:r>
            <a:r>
              <a:rPr lang="en-US" sz="3200" dirty="0" smtClean="0">
                <a:solidFill>
                  <a:schemeClr val="accent2">
                    <a:lumMod val="60000"/>
                    <a:lumOff val="40000"/>
                  </a:schemeClr>
                </a:solidFill>
              </a:rPr>
              <a:t> Enabling Dialogue</a:t>
            </a:r>
            <a:endParaRPr lang="en-US" dirty="0">
              <a:solidFill>
                <a:schemeClr val="accent2">
                  <a:lumMod val="60000"/>
                  <a:lumOff val="40000"/>
                </a:schemeClr>
              </a:solidFill>
            </a:endParaRPr>
          </a:p>
        </p:txBody>
      </p:sp>
      <p:sp>
        <p:nvSpPr>
          <p:cNvPr id="4" name="TextBox 3"/>
          <p:cNvSpPr txBox="1"/>
          <p:nvPr/>
        </p:nvSpPr>
        <p:spPr>
          <a:xfrm>
            <a:off x="1014016" y="2055666"/>
            <a:ext cx="10535884" cy="3108543"/>
          </a:xfrm>
          <a:prstGeom prst="rect">
            <a:avLst/>
          </a:prstGeom>
          <a:noFill/>
        </p:spPr>
        <p:txBody>
          <a:bodyPr wrap="square" rtlCol="0">
            <a:spAutoFit/>
          </a:bodyPr>
          <a:lstStyle/>
          <a:p>
            <a:pPr marL="457200" indent="-457200">
              <a:buFont typeface="Arial" charset="0"/>
              <a:buChar char="•"/>
            </a:pPr>
            <a:r>
              <a:rPr lang="en-US" sz="2800" dirty="0" smtClean="0">
                <a:solidFill>
                  <a:schemeClr val="accent3">
                    <a:lumMod val="20000"/>
                    <a:lumOff val="80000"/>
                  </a:schemeClr>
                </a:solidFill>
              </a:rPr>
              <a:t>Build trust. Be transparent.</a:t>
            </a:r>
            <a:r>
              <a:rPr lang="en-US" sz="2800" dirty="0">
                <a:solidFill>
                  <a:schemeClr val="accent3">
                    <a:lumMod val="20000"/>
                    <a:lumOff val="80000"/>
                  </a:schemeClr>
                </a:solidFill>
              </a:rPr>
              <a:t> </a:t>
            </a:r>
            <a:r>
              <a:rPr lang="en-US" sz="2800" dirty="0" smtClean="0">
                <a:solidFill>
                  <a:schemeClr val="accent3">
                    <a:lumMod val="20000"/>
                    <a:lumOff val="80000"/>
                  </a:schemeClr>
                </a:solidFill>
              </a:rPr>
              <a:t>Overshare your methodology.</a:t>
            </a:r>
          </a:p>
          <a:p>
            <a:pPr marL="457200" indent="-457200">
              <a:buFont typeface="Arial" charset="0"/>
              <a:buChar char="•"/>
            </a:pPr>
            <a:endParaRPr lang="en-US" sz="2800" dirty="0">
              <a:solidFill>
                <a:schemeClr val="accent3">
                  <a:lumMod val="20000"/>
                  <a:lumOff val="80000"/>
                </a:schemeClr>
              </a:solidFill>
            </a:endParaRPr>
          </a:p>
          <a:p>
            <a:pPr marL="457200" indent="-457200">
              <a:buFont typeface="Arial" charset="0"/>
              <a:buChar char="•"/>
            </a:pPr>
            <a:r>
              <a:rPr lang="en-US" sz="2800" dirty="0" smtClean="0">
                <a:solidFill>
                  <a:schemeClr val="accent3">
                    <a:lumMod val="20000"/>
                    <a:lumOff val="80000"/>
                  </a:schemeClr>
                </a:solidFill>
              </a:rPr>
              <a:t>Choose your delivery method wisely. For discussion, a graph in the hand is worth 10 on the screen.</a:t>
            </a:r>
          </a:p>
          <a:p>
            <a:pPr marL="457200" indent="-457200">
              <a:buFont typeface="Arial" charset="0"/>
              <a:buChar char="•"/>
            </a:pPr>
            <a:endParaRPr lang="en-US" sz="2800" dirty="0" smtClean="0">
              <a:solidFill>
                <a:schemeClr val="accent3">
                  <a:lumMod val="20000"/>
                  <a:lumOff val="80000"/>
                </a:schemeClr>
              </a:solidFill>
            </a:endParaRPr>
          </a:p>
          <a:p>
            <a:pPr marL="457200" indent="-457200">
              <a:buFont typeface="Arial" charset="0"/>
              <a:buChar char="•"/>
            </a:pPr>
            <a:r>
              <a:rPr lang="en-US" sz="2800" dirty="0" smtClean="0">
                <a:solidFill>
                  <a:schemeClr val="accent3">
                    <a:lumMod val="20000"/>
                    <a:lumOff val="80000"/>
                  </a:schemeClr>
                </a:solidFill>
              </a:rPr>
              <a:t>Allow room for staff to come to their own conclusions. Show don’t tell.</a:t>
            </a:r>
          </a:p>
        </p:txBody>
      </p:sp>
    </p:spTree>
    <p:extLst>
      <p:ext uri="{BB962C8B-B14F-4D97-AF65-F5344CB8AC3E}">
        <p14:creationId xmlns:p14="http://schemas.microsoft.com/office/powerpoint/2010/main" val="180906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1292533" cy="584775"/>
          </a:xfrm>
          <a:prstGeom prst="rect">
            <a:avLst/>
          </a:prstGeom>
          <a:noFill/>
        </p:spPr>
        <p:txBody>
          <a:bodyPr wrap="none" rtlCol="0">
            <a:spAutoFit/>
          </a:bodyPr>
          <a:lstStyle/>
          <a:p>
            <a:r>
              <a:rPr lang="en-US" sz="3200" dirty="0" smtClean="0">
                <a:solidFill>
                  <a:schemeClr val="accent2">
                    <a:lumMod val="60000"/>
                    <a:lumOff val="40000"/>
                  </a:schemeClr>
                </a:solidFill>
              </a:rPr>
              <a:t>Pitfalls</a:t>
            </a:r>
            <a:endParaRPr lang="en-US" dirty="0">
              <a:solidFill>
                <a:schemeClr val="accent2">
                  <a:lumMod val="60000"/>
                  <a:lumOff val="40000"/>
                </a:schemeClr>
              </a:solidFill>
            </a:endParaRPr>
          </a:p>
        </p:txBody>
      </p:sp>
      <p:sp>
        <p:nvSpPr>
          <p:cNvPr id="3" name="TextBox 2"/>
          <p:cNvSpPr txBox="1"/>
          <p:nvPr/>
        </p:nvSpPr>
        <p:spPr>
          <a:xfrm>
            <a:off x="1630017" y="1948070"/>
            <a:ext cx="9173473" cy="1384995"/>
          </a:xfrm>
          <a:prstGeom prst="rect">
            <a:avLst/>
          </a:prstGeom>
          <a:noFill/>
        </p:spPr>
        <p:txBody>
          <a:bodyPr wrap="none" rtlCol="0">
            <a:spAutoFit/>
          </a:bodyPr>
          <a:lstStyle/>
          <a:p>
            <a:r>
              <a:rPr lang="en-AU" sz="2800" dirty="0" smtClean="0">
                <a:solidFill>
                  <a:schemeClr val="bg1"/>
                </a:solidFill>
              </a:rPr>
              <a:t>If you torture the data long enough, it will confess to anything</a:t>
            </a:r>
          </a:p>
          <a:p>
            <a:endParaRPr lang="en-AU" sz="2800" dirty="0">
              <a:solidFill>
                <a:schemeClr val="bg1"/>
              </a:solidFill>
            </a:endParaRPr>
          </a:p>
          <a:p>
            <a:pPr algn="r"/>
            <a:r>
              <a:rPr lang="en-AU" sz="2800" i="1" dirty="0" smtClean="0">
                <a:solidFill>
                  <a:schemeClr val="bg1"/>
                </a:solidFill>
              </a:rPr>
              <a:t>Darrell Huff</a:t>
            </a:r>
            <a:endParaRPr lang="en-AU" sz="2800" i="1" dirty="0">
              <a:solidFill>
                <a:schemeClr val="bg1"/>
              </a:solidFill>
            </a:endParaRPr>
          </a:p>
        </p:txBody>
      </p:sp>
    </p:spTree>
    <p:extLst>
      <p:ext uri="{BB962C8B-B14F-4D97-AF65-F5344CB8AC3E}">
        <p14:creationId xmlns:p14="http://schemas.microsoft.com/office/powerpoint/2010/main" val="1639438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1748236" cy="584775"/>
          </a:xfrm>
          <a:prstGeom prst="rect">
            <a:avLst/>
          </a:prstGeom>
          <a:noFill/>
        </p:spPr>
        <p:txBody>
          <a:bodyPr wrap="none" rtlCol="0">
            <a:spAutoFit/>
          </a:bodyPr>
          <a:lstStyle/>
          <a:p>
            <a:pPr marL="514350" indent="-514350">
              <a:buAutoNum type="arabicPeriod"/>
            </a:pPr>
            <a:r>
              <a:rPr lang="en-AU" sz="3200" dirty="0" smtClean="0">
                <a:solidFill>
                  <a:schemeClr val="accent2">
                    <a:lumMod val="60000"/>
                    <a:lumOff val="40000"/>
                  </a:schemeClr>
                </a:solidFill>
              </a:rPr>
              <a:t>Why? </a:t>
            </a:r>
            <a:endParaRPr lang="en-AU" dirty="0">
              <a:solidFill>
                <a:schemeClr val="accent2">
                  <a:lumMod val="60000"/>
                  <a:lumOff val="40000"/>
                </a:schemeClr>
              </a:solidFill>
            </a:endParaRPr>
          </a:p>
        </p:txBody>
      </p:sp>
      <p:sp>
        <p:nvSpPr>
          <p:cNvPr id="3" name="TextBox 2"/>
          <p:cNvSpPr txBox="1"/>
          <p:nvPr/>
        </p:nvSpPr>
        <p:spPr>
          <a:xfrm>
            <a:off x="1160345" y="3030004"/>
            <a:ext cx="9996326" cy="2246769"/>
          </a:xfrm>
          <a:prstGeom prst="rect">
            <a:avLst/>
          </a:prstGeom>
          <a:noFill/>
        </p:spPr>
        <p:txBody>
          <a:bodyPr wrap="none" rtlCol="0">
            <a:spAutoFit/>
          </a:bodyPr>
          <a:lstStyle/>
          <a:p>
            <a:pPr marL="342900" indent="-342900">
              <a:buFont typeface="Arial" charset="0"/>
              <a:buChar char="•"/>
            </a:pPr>
            <a:r>
              <a:rPr lang="en-US" sz="2800" dirty="0" smtClean="0">
                <a:solidFill>
                  <a:schemeClr val="accent3">
                    <a:lumMod val="20000"/>
                    <a:lumOff val="80000"/>
                  </a:schemeClr>
                </a:solidFill>
              </a:rPr>
              <a:t>To find truth, and then learn from it.</a:t>
            </a:r>
          </a:p>
          <a:p>
            <a:endParaRPr lang="en-US" sz="2800" dirty="0">
              <a:solidFill>
                <a:schemeClr val="accent3">
                  <a:lumMod val="20000"/>
                  <a:lumOff val="80000"/>
                </a:schemeClr>
              </a:solidFill>
            </a:endParaRPr>
          </a:p>
          <a:p>
            <a:pPr marL="342900" indent="-342900">
              <a:buFont typeface="Arial" charset="0"/>
              <a:buChar char="•"/>
            </a:pPr>
            <a:r>
              <a:rPr lang="en-US" sz="2800" dirty="0" smtClean="0">
                <a:solidFill>
                  <a:schemeClr val="accent3">
                    <a:lumMod val="20000"/>
                    <a:lumOff val="80000"/>
                  </a:schemeClr>
                </a:solidFill>
              </a:rPr>
              <a:t>Schools are already data rich, and we often don’t use it well.</a:t>
            </a:r>
          </a:p>
          <a:p>
            <a:endParaRPr lang="en-US" sz="2800" dirty="0">
              <a:solidFill>
                <a:schemeClr val="accent3">
                  <a:lumMod val="20000"/>
                  <a:lumOff val="80000"/>
                </a:schemeClr>
              </a:solidFill>
            </a:endParaRPr>
          </a:p>
          <a:p>
            <a:pPr marL="342900" indent="-342900">
              <a:buFont typeface="Arial" charset="0"/>
              <a:buChar char="•"/>
            </a:pPr>
            <a:r>
              <a:rPr lang="en-US" sz="2800" dirty="0" smtClean="0">
                <a:solidFill>
                  <a:schemeClr val="accent3">
                    <a:lumMod val="20000"/>
                    <a:lumOff val="80000"/>
                  </a:schemeClr>
                </a:solidFill>
              </a:rPr>
              <a:t>Helping people engage with data helps broaden the conversation.</a:t>
            </a:r>
          </a:p>
        </p:txBody>
      </p:sp>
      <p:sp>
        <p:nvSpPr>
          <p:cNvPr id="6" name="TextBox 5"/>
          <p:cNvSpPr txBox="1"/>
          <p:nvPr/>
        </p:nvSpPr>
        <p:spPr>
          <a:xfrm>
            <a:off x="3042169" y="1833898"/>
            <a:ext cx="5688673" cy="523220"/>
          </a:xfrm>
          <a:prstGeom prst="rect">
            <a:avLst/>
          </a:prstGeom>
          <a:noFill/>
        </p:spPr>
        <p:txBody>
          <a:bodyPr wrap="none" rtlCol="0">
            <a:spAutoFit/>
          </a:bodyPr>
          <a:lstStyle/>
          <a:p>
            <a:r>
              <a:rPr lang="en-AU" sz="2800" dirty="0" smtClean="0">
                <a:solidFill>
                  <a:schemeClr val="accent2">
                    <a:lumMod val="60000"/>
                    <a:lumOff val="40000"/>
                  </a:schemeClr>
                </a:solidFill>
              </a:rPr>
              <a:t>Why collect, visualise and share data?</a:t>
            </a:r>
            <a:endParaRPr lang="en-AU" sz="2800" dirty="0">
              <a:solidFill>
                <a:schemeClr val="accent2">
                  <a:lumMod val="60000"/>
                  <a:lumOff val="40000"/>
                </a:schemeClr>
              </a:solidFill>
            </a:endParaRPr>
          </a:p>
        </p:txBody>
      </p:sp>
    </p:spTree>
    <p:extLst>
      <p:ext uri="{BB962C8B-B14F-4D97-AF65-F5344CB8AC3E}">
        <p14:creationId xmlns:p14="http://schemas.microsoft.com/office/powerpoint/2010/main" val="23440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3647" y="196103"/>
            <a:ext cx="5588000" cy="6286500"/>
          </a:xfrm>
          <a:prstGeom prst="rect">
            <a:avLst/>
          </a:prstGeom>
        </p:spPr>
      </p:pic>
      <p:pic>
        <p:nvPicPr>
          <p:cNvPr id="4" name="Picture 3"/>
          <p:cNvPicPr>
            <a:picLocks noChangeAspect="1"/>
          </p:cNvPicPr>
          <p:nvPr/>
        </p:nvPicPr>
        <p:blipFill>
          <a:blip r:embed="rId3"/>
          <a:stretch>
            <a:fillRect/>
          </a:stretch>
        </p:blipFill>
        <p:spPr>
          <a:xfrm>
            <a:off x="6285753" y="272303"/>
            <a:ext cx="5537200" cy="6134100"/>
          </a:xfrm>
          <a:prstGeom prst="rect">
            <a:avLst/>
          </a:prstGeom>
        </p:spPr>
      </p:pic>
      <p:sp>
        <p:nvSpPr>
          <p:cNvPr id="5" name="Rectangle 4"/>
          <p:cNvSpPr/>
          <p:nvPr/>
        </p:nvSpPr>
        <p:spPr>
          <a:xfrm>
            <a:off x="1126565" y="176306"/>
            <a:ext cx="304800" cy="21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4009465" y="176306"/>
            <a:ext cx="304800" cy="21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p:cNvSpPr/>
          <p:nvPr/>
        </p:nvSpPr>
        <p:spPr>
          <a:xfrm>
            <a:off x="1110130" y="3428253"/>
            <a:ext cx="304800" cy="21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3958665" y="3414806"/>
            <a:ext cx="304800" cy="21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770595" y="3427506"/>
            <a:ext cx="304800" cy="21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004797" y="206748"/>
            <a:ext cx="304800" cy="21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9659097" y="201145"/>
            <a:ext cx="304800" cy="21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Arrow Connector 13"/>
          <p:cNvCxnSpPr/>
          <p:nvPr/>
        </p:nvCxnSpPr>
        <p:spPr>
          <a:xfrm flipV="1">
            <a:off x="1572768" y="804672"/>
            <a:ext cx="603504" cy="877824"/>
          </a:xfrm>
          <a:prstGeom prst="straightConnector1">
            <a:avLst/>
          </a:prstGeom>
          <a:ln>
            <a:headEnd type="triangle"/>
            <a:tailEnd type="triangle"/>
          </a:ln>
          <a:effectLst>
            <a:glow rad="228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flipV="1">
            <a:off x="1719072" y="4242816"/>
            <a:ext cx="329184" cy="1225296"/>
          </a:xfrm>
          <a:prstGeom prst="straightConnector1">
            <a:avLst/>
          </a:prstGeom>
          <a:ln>
            <a:headEnd type="triangle"/>
            <a:tailEnd type="triangle"/>
          </a:ln>
          <a:effectLst>
            <a:glow rad="228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4608576" y="987552"/>
            <a:ext cx="585216" cy="1042416"/>
          </a:xfrm>
          <a:prstGeom prst="straightConnector1">
            <a:avLst/>
          </a:prstGeom>
          <a:ln>
            <a:headEnd type="triangle"/>
            <a:tailEnd type="triangle"/>
          </a:ln>
          <a:effectLst>
            <a:glow rad="228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flipV="1">
            <a:off x="4817327" y="4059044"/>
            <a:ext cx="468351" cy="1137424"/>
          </a:xfrm>
          <a:prstGeom prst="straightConnector1">
            <a:avLst/>
          </a:prstGeom>
          <a:ln>
            <a:headEnd type="triangle"/>
            <a:tailEnd type="triangle"/>
          </a:ln>
          <a:effectLst>
            <a:glow rad="228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flipV="1">
            <a:off x="7458590" y="903249"/>
            <a:ext cx="224600" cy="1378179"/>
          </a:xfrm>
          <a:prstGeom prst="straightConnector1">
            <a:avLst/>
          </a:prstGeom>
          <a:ln>
            <a:headEnd type="triangle"/>
            <a:tailEnd type="triangle"/>
          </a:ln>
          <a:effectLst>
            <a:glow rad="228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p:nvPr/>
        </p:nvCxnSpPr>
        <p:spPr>
          <a:xfrm flipV="1">
            <a:off x="7458590" y="4242816"/>
            <a:ext cx="414171" cy="1422004"/>
          </a:xfrm>
          <a:prstGeom prst="straightConnector1">
            <a:avLst/>
          </a:prstGeom>
          <a:ln>
            <a:headEnd type="triangle"/>
            <a:tailEnd type="triangle"/>
          </a:ln>
          <a:effectLst>
            <a:glow rad="228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p:nvPr/>
        </p:nvCxnSpPr>
        <p:spPr>
          <a:xfrm flipV="1">
            <a:off x="10646977" y="987552"/>
            <a:ext cx="234383" cy="1293876"/>
          </a:xfrm>
          <a:prstGeom prst="straightConnector1">
            <a:avLst/>
          </a:prstGeom>
          <a:ln>
            <a:headEnd type="triangle"/>
            <a:tailEnd type="triangle"/>
          </a:ln>
          <a:effectLst>
            <a:glow rad="228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12924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600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0"/>
                                        <p:tgtEl>
                                          <p:spTgt spid="14"/>
                                        </p:tgtEl>
                                      </p:cBhvr>
                                    </p:animEffect>
                                  </p:childTnLst>
                                </p:cTn>
                              </p:par>
                            </p:childTnLst>
                          </p:cTn>
                        </p:par>
                        <p:par>
                          <p:cTn id="8" fill="hold">
                            <p:stCondLst>
                              <p:cond delay="11000"/>
                            </p:stCondLst>
                            <p:childTnLst>
                              <p:par>
                                <p:cTn id="9" presetID="9"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dissolve">
                                      <p:cBhvr>
                                        <p:cTn id="11" dur="2000"/>
                                        <p:tgtEl>
                                          <p:spTgt spid="19"/>
                                        </p:tgtEl>
                                      </p:cBhvr>
                                    </p:animEffect>
                                  </p:childTnLst>
                                </p:cTn>
                              </p:par>
                            </p:childTnLst>
                          </p:cTn>
                        </p:par>
                        <p:par>
                          <p:cTn id="12" fill="hold">
                            <p:stCondLst>
                              <p:cond delay="13000"/>
                            </p:stCondLst>
                            <p:childTnLst>
                              <p:par>
                                <p:cTn id="13" presetID="9"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2000"/>
                                        <p:tgtEl>
                                          <p:spTgt spid="24"/>
                                        </p:tgtEl>
                                      </p:cBhvr>
                                    </p:animEffect>
                                  </p:childTnLst>
                                </p:cTn>
                              </p:par>
                            </p:childTnLst>
                          </p:cTn>
                        </p:par>
                        <p:par>
                          <p:cTn id="16" fill="hold">
                            <p:stCondLst>
                              <p:cond delay="15000"/>
                            </p:stCondLst>
                            <p:childTnLst>
                              <p:par>
                                <p:cTn id="17" presetID="9"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dissolve">
                                      <p:cBhvr>
                                        <p:cTn id="19" dur="2000"/>
                                        <p:tgtEl>
                                          <p:spTgt spid="28"/>
                                        </p:tgtEl>
                                      </p:cBhvr>
                                    </p:animEffect>
                                  </p:childTnLst>
                                </p:cTn>
                              </p:par>
                            </p:childTnLst>
                          </p:cTn>
                        </p:par>
                        <p:par>
                          <p:cTn id="20" fill="hold">
                            <p:stCondLst>
                              <p:cond delay="17000"/>
                            </p:stCondLst>
                            <p:childTnLst>
                              <p:par>
                                <p:cTn id="21" presetID="9"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2000"/>
                                        <p:tgtEl>
                                          <p:spTgt spid="15"/>
                                        </p:tgtEl>
                                      </p:cBhvr>
                                    </p:animEffect>
                                  </p:childTnLst>
                                </p:cTn>
                              </p:par>
                            </p:childTnLst>
                          </p:cTn>
                        </p:par>
                        <p:par>
                          <p:cTn id="24" fill="hold">
                            <p:stCondLst>
                              <p:cond delay="19000"/>
                            </p:stCondLst>
                            <p:childTnLst>
                              <p:par>
                                <p:cTn id="25" presetID="9"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2000"/>
                                        <p:tgtEl>
                                          <p:spTgt spid="22"/>
                                        </p:tgtEl>
                                      </p:cBhvr>
                                    </p:animEffect>
                                  </p:childTnLst>
                                </p:cTn>
                              </p:par>
                            </p:childTnLst>
                          </p:cTn>
                        </p:par>
                        <p:par>
                          <p:cTn id="28" fill="hold">
                            <p:stCondLst>
                              <p:cond delay="21000"/>
                            </p:stCondLst>
                            <p:childTnLst>
                              <p:par>
                                <p:cTn id="29" presetID="9"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dissolve">
                                      <p:cBhvr>
                                        <p:cTn id="31"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95" y="120993"/>
            <a:ext cx="5736363" cy="3229888"/>
          </a:xfrm>
          <a:prstGeom prst="rect">
            <a:avLst/>
          </a:prstGeom>
        </p:spPr>
      </p:pic>
      <p:pic>
        <p:nvPicPr>
          <p:cNvPr id="3" name="Picture 2"/>
          <p:cNvPicPr>
            <a:picLocks noChangeAspect="1"/>
          </p:cNvPicPr>
          <p:nvPr/>
        </p:nvPicPr>
        <p:blipFill>
          <a:blip r:embed="rId3"/>
          <a:stretch>
            <a:fillRect/>
          </a:stretch>
        </p:blipFill>
        <p:spPr>
          <a:xfrm>
            <a:off x="6299607" y="3510080"/>
            <a:ext cx="5847283" cy="3301387"/>
          </a:xfrm>
          <a:prstGeom prst="rect">
            <a:avLst/>
          </a:prstGeom>
        </p:spPr>
      </p:pic>
      <p:sp>
        <p:nvSpPr>
          <p:cNvPr id="6" name="TextBox 5"/>
          <p:cNvSpPr txBox="1"/>
          <p:nvPr/>
        </p:nvSpPr>
        <p:spPr>
          <a:xfrm>
            <a:off x="5815584" y="658368"/>
            <a:ext cx="5852160" cy="2308324"/>
          </a:xfrm>
          <a:prstGeom prst="rect">
            <a:avLst/>
          </a:prstGeom>
          <a:noFill/>
        </p:spPr>
        <p:txBody>
          <a:bodyPr wrap="square" rtlCol="0">
            <a:spAutoFit/>
          </a:bodyPr>
          <a:lstStyle/>
          <a:p>
            <a:r>
              <a:rPr lang="en-AU" sz="2400" dirty="0" smtClean="0"/>
              <a:t>Year 9</a:t>
            </a:r>
          </a:p>
          <a:p>
            <a:endParaRPr lang="en-AU" sz="2400" dirty="0"/>
          </a:p>
          <a:p>
            <a:r>
              <a:rPr lang="en-AU" sz="2400" dirty="0" smtClean="0"/>
              <a:t>Lower overall effect size measure of growth </a:t>
            </a:r>
            <a:r>
              <a:rPr lang="mr-IN" sz="2400" dirty="0" smtClean="0"/>
              <a:t>–</a:t>
            </a:r>
            <a:r>
              <a:rPr lang="en-AU" sz="2400" dirty="0" smtClean="0"/>
              <a:t> due to larger spread of the data.</a:t>
            </a:r>
          </a:p>
          <a:p>
            <a:endParaRPr lang="en-AU" sz="2400" dirty="0" smtClean="0"/>
          </a:p>
          <a:p>
            <a:r>
              <a:rPr lang="en-AU" sz="2400" dirty="0" smtClean="0"/>
              <a:t>Smaller error due to larger cohort.</a:t>
            </a:r>
            <a:endParaRPr lang="en-AU" sz="2400" dirty="0"/>
          </a:p>
        </p:txBody>
      </p:sp>
      <p:sp>
        <p:nvSpPr>
          <p:cNvPr id="7" name="TextBox 6"/>
          <p:cNvSpPr txBox="1"/>
          <p:nvPr/>
        </p:nvSpPr>
        <p:spPr>
          <a:xfrm>
            <a:off x="362188" y="4575557"/>
            <a:ext cx="5757795" cy="1938992"/>
          </a:xfrm>
          <a:prstGeom prst="rect">
            <a:avLst/>
          </a:prstGeom>
          <a:noFill/>
        </p:spPr>
        <p:txBody>
          <a:bodyPr wrap="none" rtlCol="0">
            <a:spAutoFit/>
          </a:bodyPr>
          <a:lstStyle/>
          <a:p>
            <a:r>
              <a:rPr lang="en-AU" sz="2400" dirty="0" smtClean="0"/>
              <a:t>Year 5</a:t>
            </a:r>
          </a:p>
          <a:p>
            <a:endParaRPr lang="en-AU" sz="2400" dirty="0"/>
          </a:p>
          <a:p>
            <a:r>
              <a:rPr lang="en-AU" sz="2400" dirty="0" smtClean="0"/>
              <a:t>Higher overall effect size measure of growth.</a:t>
            </a:r>
          </a:p>
          <a:p>
            <a:endParaRPr lang="en-AU" sz="2400" dirty="0" smtClean="0"/>
          </a:p>
          <a:p>
            <a:r>
              <a:rPr lang="en-AU" sz="2400" dirty="0" smtClean="0"/>
              <a:t>Larger error due to smaller cohort.</a:t>
            </a:r>
            <a:endParaRPr lang="en-AU" sz="2400" dirty="0"/>
          </a:p>
        </p:txBody>
      </p:sp>
    </p:spTree>
    <p:extLst>
      <p:ext uri="{BB962C8B-B14F-4D97-AF65-F5344CB8AC3E}">
        <p14:creationId xmlns:p14="http://schemas.microsoft.com/office/powerpoint/2010/main" val="8126071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9640" y="641350"/>
            <a:ext cx="5715000" cy="5575300"/>
          </a:xfrm>
          <a:prstGeom prst="rect">
            <a:avLst/>
          </a:prstGeom>
        </p:spPr>
      </p:pic>
      <p:sp>
        <p:nvSpPr>
          <p:cNvPr id="3" name="TextBox 2"/>
          <p:cNvSpPr txBox="1"/>
          <p:nvPr/>
        </p:nvSpPr>
        <p:spPr>
          <a:xfrm>
            <a:off x="6972300" y="641350"/>
            <a:ext cx="5014643" cy="461665"/>
          </a:xfrm>
          <a:prstGeom prst="rect">
            <a:avLst/>
          </a:prstGeom>
          <a:noFill/>
        </p:spPr>
        <p:txBody>
          <a:bodyPr wrap="none" rtlCol="0">
            <a:spAutoFit/>
          </a:bodyPr>
          <a:lstStyle/>
          <a:p>
            <a:r>
              <a:rPr lang="en-AU" sz="2400" dirty="0" smtClean="0"/>
              <a:t>Make sure the data is worth collecting.</a:t>
            </a:r>
            <a:endParaRPr lang="en-AU" sz="2400" dirty="0"/>
          </a:p>
        </p:txBody>
      </p:sp>
    </p:spTree>
    <p:extLst>
      <p:ext uri="{BB962C8B-B14F-4D97-AF65-F5344CB8AC3E}">
        <p14:creationId xmlns:p14="http://schemas.microsoft.com/office/powerpoint/2010/main" val="7757067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2974084" cy="584775"/>
          </a:xfrm>
          <a:prstGeom prst="rect">
            <a:avLst/>
          </a:prstGeom>
          <a:noFill/>
        </p:spPr>
        <p:txBody>
          <a:bodyPr wrap="none" rtlCol="0">
            <a:spAutoFit/>
          </a:bodyPr>
          <a:lstStyle/>
          <a:p>
            <a:r>
              <a:rPr lang="en-US" sz="3200" dirty="0" smtClean="0">
                <a:solidFill>
                  <a:schemeClr val="accent2">
                    <a:lumMod val="60000"/>
                    <a:lumOff val="40000"/>
                  </a:schemeClr>
                </a:solidFill>
              </a:rPr>
              <a:t>Lessons </a:t>
            </a:r>
            <a:r>
              <a:rPr lang="mr-IN" sz="3200" dirty="0" smtClean="0">
                <a:solidFill>
                  <a:schemeClr val="accent2">
                    <a:lumMod val="60000"/>
                    <a:lumOff val="40000"/>
                  </a:schemeClr>
                </a:solidFill>
              </a:rPr>
              <a:t>–</a:t>
            </a:r>
            <a:r>
              <a:rPr lang="en-US" sz="3200" dirty="0" smtClean="0">
                <a:solidFill>
                  <a:schemeClr val="accent2">
                    <a:lumMod val="60000"/>
                    <a:lumOff val="40000"/>
                  </a:schemeClr>
                </a:solidFill>
              </a:rPr>
              <a:t> Pitfalls</a:t>
            </a:r>
            <a:endParaRPr lang="en-US" dirty="0">
              <a:solidFill>
                <a:schemeClr val="accent2">
                  <a:lumMod val="60000"/>
                  <a:lumOff val="40000"/>
                </a:schemeClr>
              </a:solidFill>
            </a:endParaRPr>
          </a:p>
        </p:txBody>
      </p:sp>
      <p:sp>
        <p:nvSpPr>
          <p:cNvPr id="4" name="TextBox 3"/>
          <p:cNvSpPr txBox="1"/>
          <p:nvPr/>
        </p:nvSpPr>
        <p:spPr>
          <a:xfrm>
            <a:off x="1014016" y="2055666"/>
            <a:ext cx="10535884" cy="3539430"/>
          </a:xfrm>
          <a:prstGeom prst="rect">
            <a:avLst/>
          </a:prstGeom>
          <a:noFill/>
        </p:spPr>
        <p:txBody>
          <a:bodyPr wrap="square" rtlCol="0">
            <a:spAutoFit/>
          </a:bodyPr>
          <a:lstStyle/>
          <a:p>
            <a:pPr marL="457200" indent="-457200">
              <a:buFont typeface="Arial" charset="0"/>
              <a:buChar char="•"/>
            </a:pPr>
            <a:r>
              <a:rPr lang="en-US" sz="2800" dirty="0" smtClean="0">
                <a:solidFill>
                  <a:schemeClr val="accent3">
                    <a:lumMod val="20000"/>
                    <a:lumOff val="80000"/>
                  </a:schemeClr>
                </a:solidFill>
              </a:rPr>
              <a:t>Growth can be slippery to measure</a:t>
            </a:r>
          </a:p>
          <a:p>
            <a:pPr marL="457200" indent="-457200">
              <a:buFont typeface="Arial" charset="0"/>
              <a:buChar char="•"/>
            </a:pPr>
            <a:endParaRPr lang="en-US" sz="2800" dirty="0">
              <a:solidFill>
                <a:schemeClr val="accent3">
                  <a:lumMod val="20000"/>
                  <a:lumOff val="80000"/>
                </a:schemeClr>
              </a:solidFill>
            </a:endParaRPr>
          </a:p>
          <a:p>
            <a:pPr marL="457200" indent="-457200">
              <a:buFont typeface="Arial" charset="0"/>
              <a:buChar char="•"/>
            </a:pPr>
            <a:r>
              <a:rPr lang="en-US" sz="2800" dirty="0" smtClean="0">
                <a:solidFill>
                  <a:schemeClr val="accent3">
                    <a:lumMod val="20000"/>
                    <a:lumOff val="80000"/>
                  </a:schemeClr>
                </a:solidFill>
              </a:rPr>
              <a:t>Beware of introducing artifacts as you aggregate</a:t>
            </a:r>
          </a:p>
          <a:p>
            <a:pPr marL="457200" indent="-457200">
              <a:buFont typeface="Arial" charset="0"/>
              <a:buChar char="•"/>
            </a:pPr>
            <a:endParaRPr lang="en-US" sz="2800" dirty="0">
              <a:solidFill>
                <a:schemeClr val="accent3">
                  <a:lumMod val="20000"/>
                  <a:lumOff val="80000"/>
                </a:schemeClr>
              </a:solidFill>
            </a:endParaRPr>
          </a:p>
          <a:p>
            <a:pPr marL="457200" indent="-457200">
              <a:buFont typeface="Arial" charset="0"/>
              <a:buChar char="•"/>
            </a:pPr>
            <a:r>
              <a:rPr lang="en-US" sz="2800" dirty="0" smtClean="0">
                <a:solidFill>
                  <a:schemeClr val="accent3">
                    <a:lumMod val="20000"/>
                    <a:lumOff val="80000"/>
                  </a:schemeClr>
                </a:solidFill>
              </a:rPr>
              <a:t>Don’t draw precise conclusions from a limited amount data</a:t>
            </a:r>
          </a:p>
          <a:p>
            <a:pPr marL="457200" indent="-457200">
              <a:buFont typeface="Arial" charset="0"/>
              <a:buChar char="•"/>
            </a:pPr>
            <a:endParaRPr lang="en-US" sz="2800" dirty="0">
              <a:solidFill>
                <a:schemeClr val="accent3">
                  <a:lumMod val="20000"/>
                  <a:lumOff val="80000"/>
                </a:schemeClr>
              </a:solidFill>
            </a:endParaRPr>
          </a:p>
          <a:p>
            <a:pPr marL="457200" indent="-457200">
              <a:buFont typeface="Arial" charset="0"/>
              <a:buChar char="•"/>
            </a:pPr>
            <a:r>
              <a:rPr lang="en-US" sz="2800" dirty="0" smtClean="0">
                <a:solidFill>
                  <a:schemeClr val="accent3">
                    <a:lumMod val="20000"/>
                    <a:lumOff val="80000"/>
                  </a:schemeClr>
                </a:solidFill>
              </a:rPr>
              <a:t>Before collecting new data ask yourself </a:t>
            </a:r>
            <a:r>
              <a:rPr lang="mr-IN" sz="2800" dirty="0" smtClean="0">
                <a:solidFill>
                  <a:schemeClr val="accent3">
                    <a:lumMod val="20000"/>
                    <a:lumOff val="80000"/>
                  </a:schemeClr>
                </a:solidFill>
              </a:rPr>
              <a:t>–</a:t>
            </a:r>
            <a:r>
              <a:rPr lang="en-US" sz="2800" dirty="0" smtClean="0">
                <a:solidFill>
                  <a:schemeClr val="accent3">
                    <a:lumMod val="20000"/>
                    <a:lumOff val="80000"/>
                  </a:schemeClr>
                </a:solidFill>
              </a:rPr>
              <a:t> ‘can I answer this question with data that already exists?’</a:t>
            </a:r>
          </a:p>
        </p:txBody>
      </p:sp>
    </p:spTree>
    <p:extLst>
      <p:ext uri="{BB962C8B-B14F-4D97-AF65-F5344CB8AC3E}">
        <p14:creationId xmlns:p14="http://schemas.microsoft.com/office/powerpoint/2010/main" val="120075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1774909" cy="584775"/>
          </a:xfrm>
          <a:prstGeom prst="rect">
            <a:avLst/>
          </a:prstGeom>
          <a:noFill/>
        </p:spPr>
        <p:txBody>
          <a:bodyPr wrap="none" rtlCol="0">
            <a:spAutoFit/>
          </a:bodyPr>
          <a:lstStyle/>
          <a:p>
            <a:r>
              <a:rPr lang="en-US" sz="3200" dirty="0" smtClean="0">
                <a:solidFill>
                  <a:schemeClr val="accent2">
                    <a:lumMod val="60000"/>
                    <a:lumOff val="40000"/>
                  </a:schemeClr>
                </a:solidFill>
              </a:rPr>
              <a:t>Summary</a:t>
            </a:r>
            <a:endParaRPr lang="en-US" dirty="0">
              <a:solidFill>
                <a:schemeClr val="accent2">
                  <a:lumMod val="60000"/>
                  <a:lumOff val="40000"/>
                </a:schemeClr>
              </a:solidFill>
            </a:endParaRPr>
          </a:p>
        </p:txBody>
      </p:sp>
      <p:sp>
        <p:nvSpPr>
          <p:cNvPr id="4" name="TextBox 3"/>
          <p:cNvSpPr txBox="1"/>
          <p:nvPr/>
        </p:nvSpPr>
        <p:spPr>
          <a:xfrm>
            <a:off x="3599639" y="1968891"/>
            <a:ext cx="7822306" cy="3108543"/>
          </a:xfrm>
          <a:prstGeom prst="rect">
            <a:avLst/>
          </a:prstGeom>
          <a:noFill/>
        </p:spPr>
        <p:txBody>
          <a:bodyPr wrap="square" rtlCol="0">
            <a:spAutoFit/>
          </a:bodyPr>
          <a:lstStyle/>
          <a:p>
            <a:pPr marL="457200" indent="-457200">
              <a:buFont typeface="Arial" charset="0"/>
              <a:buChar char="•"/>
            </a:pPr>
            <a:r>
              <a:rPr lang="en-US" sz="2800" dirty="0" smtClean="0">
                <a:solidFill>
                  <a:schemeClr val="accent3">
                    <a:lumMod val="20000"/>
                    <a:lumOff val="80000"/>
                  </a:schemeClr>
                </a:solidFill>
              </a:rPr>
              <a:t>Validate teacher experience</a:t>
            </a:r>
          </a:p>
          <a:p>
            <a:pPr marL="457200" indent="-457200">
              <a:buFont typeface="Arial" charset="0"/>
              <a:buChar char="•"/>
            </a:pPr>
            <a:endParaRPr lang="en-US" sz="2800" dirty="0" smtClean="0"/>
          </a:p>
          <a:p>
            <a:pPr marL="457200" indent="-457200">
              <a:buFont typeface="Arial" charset="0"/>
              <a:buChar char="•"/>
            </a:pPr>
            <a:r>
              <a:rPr lang="en-US" sz="2800" dirty="0">
                <a:solidFill>
                  <a:schemeClr val="accent3">
                    <a:lumMod val="20000"/>
                    <a:lumOff val="80000"/>
                  </a:schemeClr>
                </a:solidFill>
              </a:rPr>
              <a:t>Show don’t tell</a:t>
            </a:r>
          </a:p>
          <a:p>
            <a:pPr marL="457200" indent="-457200">
              <a:buFont typeface="Arial" charset="0"/>
              <a:buChar char="•"/>
            </a:pPr>
            <a:endParaRPr lang="en-US" sz="2800" dirty="0" smtClean="0">
              <a:solidFill>
                <a:schemeClr val="bg1"/>
              </a:solidFill>
            </a:endParaRPr>
          </a:p>
          <a:p>
            <a:pPr marL="457200" indent="-457200">
              <a:buFont typeface="Arial" charset="0"/>
              <a:buChar char="•"/>
            </a:pPr>
            <a:r>
              <a:rPr lang="en-US" sz="2800" dirty="0" smtClean="0">
                <a:solidFill>
                  <a:schemeClr val="bg1"/>
                </a:solidFill>
              </a:rPr>
              <a:t>Clarity</a:t>
            </a:r>
          </a:p>
          <a:p>
            <a:pPr marL="457200" indent="-457200">
              <a:buFont typeface="Arial" charset="0"/>
              <a:buChar char="•"/>
            </a:pPr>
            <a:endParaRPr lang="en-US" sz="2800" dirty="0">
              <a:solidFill>
                <a:schemeClr val="bg1"/>
              </a:solidFill>
            </a:endParaRPr>
          </a:p>
          <a:p>
            <a:pPr marL="457200" indent="-457200">
              <a:buFont typeface="Arial" charset="0"/>
              <a:buChar char="•"/>
            </a:pPr>
            <a:r>
              <a:rPr lang="en-US" sz="2800" dirty="0" smtClean="0">
                <a:solidFill>
                  <a:schemeClr val="bg1"/>
                </a:solidFill>
              </a:rPr>
              <a:t>Trust</a:t>
            </a:r>
            <a:endParaRPr lang="en-US" sz="2800" dirty="0">
              <a:solidFill>
                <a:schemeClr val="bg1"/>
              </a:solidFill>
            </a:endParaRPr>
          </a:p>
        </p:txBody>
      </p:sp>
    </p:spTree>
    <p:extLst>
      <p:ext uri="{BB962C8B-B14F-4D97-AF65-F5344CB8AC3E}">
        <p14:creationId xmlns:p14="http://schemas.microsoft.com/office/powerpoint/2010/main" val="152059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1908215" cy="584775"/>
          </a:xfrm>
          <a:prstGeom prst="rect">
            <a:avLst/>
          </a:prstGeom>
          <a:noFill/>
        </p:spPr>
        <p:txBody>
          <a:bodyPr wrap="none" rtlCol="0">
            <a:spAutoFit/>
          </a:bodyPr>
          <a:lstStyle/>
          <a:p>
            <a:r>
              <a:rPr lang="en-US" sz="3200" dirty="0" smtClean="0">
                <a:solidFill>
                  <a:schemeClr val="accent2">
                    <a:lumMod val="60000"/>
                    <a:lumOff val="40000"/>
                  </a:schemeClr>
                </a:solidFill>
              </a:rPr>
              <a:t>Thank you</a:t>
            </a:r>
            <a:endParaRPr lang="en-US" dirty="0">
              <a:solidFill>
                <a:schemeClr val="accent2">
                  <a:lumMod val="60000"/>
                  <a:lumOff val="40000"/>
                </a:schemeClr>
              </a:solidFill>
            </a:endParaRPr>
          </a:p>
        </p:txBody>
      </p:sp>
      <p:sp>
        <p:nvSpPr>
          <p:cNvPr id="4" name="TextBox 3"/>
          <p:cNvSpPr txBox="1"/>
          <p:nvPr/>
        </p:nvSpPr>
        <p:spPr>
          <a:xfrm>
            <a:off x="2983818" y="1912907"/>
            <a:ext cx="7822306" cy="3108543"/>
          </a:xfrm>
          <a:prstGeom prst="rect">
            <a:avLst/>
          </a:prstGeom>
          <a:noFill/>
        </p:spPr>
        <p:txBody>
          <a:bodyPr wrap="square" rtlCol="0">
            <a:spAutoFit/>
          </a:bodyPr>
          <a:lstStyle/>
          <a:p>
            <a:pPr marL="457200" marR="0" lvl="0" indent="-457200" defTabSz="914400" eaLnBrk="1" fontAlgn="auto" latinLnBrk="0" hangingPunct="1">
              <a:lnSpc>
                <a:spcPct val="100000"/>
              </a:lnSpc>
              <a:spcBef>
                <a:spcPts val="0"/>
              </a:spcBef>
              <a:spcAft>
                <a:spcPts val="0"/>
              </a:spcAft>
              <a:buClrTx/>
              <a:buSzTx/>
              <a:buFont typeface="Arial" charset="0"/>
              <a:buNone/>
              <a:tabLst/>
              <a:defRPr/>
            </a:pPr>
            <a:r>
              <a:rPr lang="en-US" sz="2800" dirty="0" smtClean="0">
                <a:solidFill>
                  <a:schemeClr val="bg1"/>
                </a:solidFill>
              </a:rPr>
              <a:t>Ben Hicks</a:t>
            </a:r>
          </a:p>
          <a:p>
            <a:pPr marL="457200" marR="0" lvl="0" indent="-457200" defTabSz="914400" eaLnBrk="1" fontAlgn="auto" latinLnBrk="0" hangingPunct="1">
              <a:lnSpc>
                <a:spcPct val="100000"/>
              </a:lnSpc>
              <a:spcBef>
                <a:spcPts val="0"/>
              </a:spcBef>
              <a:spcAft>
                <a:spcPts val="0"/>
              </a:spcAft>
              <a:buClrTx/>
              <a:buSzTx/>
              <a:buFont typeface="Arial" charset="0"/>
              <a:buNone/>
              <a:tabLst/>
              <a:defRPr/>
            </a:pPr>
            <a:endParaRPr lang="en-US" sz="2800" dirty="0" smtClean="0">
              <a:solidFill>
                <a:schemeClr val="bg1"/>
              </a:solidFill>
            </a:endParaRPr>
          </a:p>
          <a:p>
            <a:pPr marL="457200" marR="0" lvl="0" indent="-457200" defTabSz="914400" eaLnBrk="1" fontAlgn="auto" latinLnBrk="0" hangingPunct="1">
              <a:lnSpc>
                <a:spcPct val="100000"/>
              </a:lnSpc>
              <a:spcBef>
                <a:spcPts val="0"/>
              </a:spcBef>
              <a:spcAft>
                <a:spcPts val="0"/>
              </a:spcAft>
              <a:buClrTx/>
              <a:buSzTx/>
              <a:buFont typeface="Arial" charset="0"/>
              <a:buNone/>
              <a:tabLst/>
              <a:defRPr/>
            </a:pPr>
            <a:r>
              <a:rPr lang="en-US" sz="2800" dirty="0" smtClean="0">
                <a:solidFill>
                  <a:schemeClr val="bg1"/>
                </a:solidFill>
              </a:rPr>
              <a:t>Email:</a:t>
            </a:r>
          </a:p>
          <a:p>
            <a:pPr marL="457200" marR="0" lvl="0" indent="-457200" defTabSz="914400" eaLnBrk="1" fontAlgn="auto" latinLnBrk="0" hangingPunct="1">
              <a:lnSpc>
                <a:spcPct val="100000"/>
              </a:lnSpc>
              <a:spcBef>
                <a:spcPts val="0"/>
              </a:spcBef>
              <a:spcAft>
                <a:spcPts val="0"/>
              </a:spcAft>
              <a:buClrTx/>
              <a:buSzTx/>
              <a:buFont typeface="Arial" charset="0"/>
              <a:buNone/>
              <a:tabLst/>
              <a:defRPr/>
            </a:pPr>
            <a:r>
              <a:rPr lang="en-US" sz="2800" dirty="0" err="1">
                <a:solidFill>
                  <a:schemeClr val="bg1"/>
                </a:solidFill>
              </a:rPr>
              <a:t>b</a:t>
            </a:r>
            <a:r>
              <a:rPr lang="en-US" sz="2800" dirty="0" err="1" smtClean="0">
                <a:solidFill>
                  <a:schemeClr val="bg1"/>
                </a:solidFill>
              </a:rPr>
              <a:t>en.hicks@oxley.nsw.edu.au</a:t>
            </a:r>
            <a:endParaRPr lang="en-US" sz="2800" dirty="0" smtClean="0">
              <a:solidFill>
                <a:schemeClr val="bg1"/>
              </a:solidFill>
            </a:endParaRPr>
          </a:p>
          <a:p>
            <a:pPr marL="457200" marR="0" lvl="0" indent="-457200" defTabSz="914400" eaLnBrk="1" fontAlgn="auto" latinLnBrk="0" hangingPunct="1">
              <a:lnSpc>
                <a:spcPct val="100000"/>
              </a:lnSpc>
              <a:spcBef>
                <a:spcPts val="0"/>
              </a:spcBef>
              <a:spcAft>
                <a:spcPts val="0"/>
              </a:spcAft>
              <a:buClrTx/>
              <a:buSzTx/>
              <a:buFont typeface="Arial" charset="0"/>
              <a:buNone/>
              <a:tabLst/>
              <a:defRPr/>
            </a:pPr>
            <a:endParaRPr lang="en-US" sz="2800" dirty="0" smtClean="0">
              <a:solidFill>
                <a:schemeClr val="bg1"/>
              </a:solidFill>
            </a:endParaRPr>
          </a:p>
          <a:p>
            <a:pPr marL="457200" lvl="0" indent="-457200"/>
            <a:r>
              <a:rPr lang="en-US" sz="2800" dirty="0">
                <a:solidFill>
                  <a:schemeClr val="bg1"/>
                </a:solidFill>
              </a:rPr>
              <a:t>Code shared </a:t>
            </a:r>
            <a:r>
              <a:rPr lang="en-US" sz="2800" dirty="0" smtClean="0">
                <a:solidFill>
                  <a:schemeClr val="bg1"/>
                </a:solidFill>
              </a:rPr>
              <a:t>at: </a:t>
            </a:r>
          </a:p>
          <a:p>
            <a:pPr marL="457200" lvl="0" indent="-457200"/>
            <a:r>
              <a:rPr lang="en-US" sz="2800" dirty="0" smtClean="0">
                <a:solidFill>
                  <a:schemeClr val="bg1"/>
                </a:solidFill>
              </a:rPr>
              <a:t>https</a:t>
            </a:r>
            <a:r>
              <a:rPr lang="en-US" sz="2800" dirty="0">
                <a:solidFill>
                  <a:schemeClr val="bg1"/>
                </a:solidFill>
              </a:rPr>
              <a:t>://</a:t>
            </a:r>
            <a:r>
              <a:rPr lang="en-US" sz="2800" dirty="0" err="1">
                <a:solidFill>
                  <a:schemeClr val="bg1"/>
                </a:solidFill>
              </a:rPr>
              <a:t>github.com</a:t>
            </a:r>
            <a:r>
              <a:rPr lang="en-US" sz="2800" dirty="0">
                <a:solidFill>
                  <a:schemeClr val="bg1"/>
                </a:solidFill>
              </a:rPr>
              <a:t>/</a:t>
            </a:r>
            <a:r>
              <a:rPr lang="en-US" sz="2800" dirty="0" err="1">
                <a:solidFill>
                  <a:schemeClr val="bg1"/>
                </a:solidFill>
              </a:rPr>
              <a:t>benwhicks</a:t>
            </a:r>
            <a:endParaRPr lang="en-US" sz="2800" dirty="0">
              <a:solidFill>
                <a:schemeClr val="bg1"/>
              </a:solidFill>
            </a:endParaRPr>
          </a:p>
        </p:txBody>
      </p:sp>
    </p:spTree>
    <p:extLst>
      <p:ext uri="{BB962C8B-B14F-4D97-AF65-F5344CB8AC3E}">
        <p14:creationId xmlns:p14="http://schemas.microsoft.com/office/powerpoint/2010/main" val="1817981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30" name="Diagram 29"/>
          <p:cNvGraphicFramePr/>
          <p:nvPr>
            <p:extLst>
              <p:ext uri="{D42A27DB-BD31-4B8C-83A1-F6EECF244321}">
                <p14:modId xmlns:p14="http://schemas.microsoft.com/office/powerpoint/2010/main" val="975213745"/>
              </p:ext>
            </p:extLst>
          </p:nvPr>
        </p:nvGraphicFramePr>
        <p:xfrm>
          <a:off x="391886" y="0"/>
          <a:ext cx="11457992"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4920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4134465" cy="584775"/>
          </a:xfrm>
          <a:prstGeom prst="rect">
            <a:avLst/>
          </a:prstGeom>
          <a:noFill/>
        </p:spPr>
        <p:txBody>
          <a:bodyPr wrap="none" rtlCol="0">
            <a:spAutoFit/>
          </a:bodyPr>
          <a:lstStyle/>
          <a:p>
            <a:r>
              <a:rPr lang="en-US" sz="3200" dirty="0" smtClean="0">
                <a:solidFill>
                  <a:schemeClr val="accent2">
                    <a:lumMod val="60000"/>
                    <a:lumOff val="40000"/>
                  </a:schemeClr>
                </a:solidFill>
              </a:rPr>
              <a:t>2. Cognition and Design</a:t>
            </a:r>
            <a:endParaRPr lang="en-US" dirty="0">
              <a:solidFill>
                <a:schemeClr val="accent2">
                  <a:lumMod val="60000"/>
                  <a:lumOff val="40000"/>
                </a:schemeClr>
              </a:solidFill>
            </a:endParaRPr>
          </a:p>
        </p:txBody>
      </p:sp>
      <p:sp>
        <p:nvSpPr>
          <p:cNvPr id="3" name="TextBox 2"/>
          <p:cNvSpPr txBox="1"/>
          <p:nvPr/>
        </p:nvSpPr>
        <p:spPr>
          <a:xfrm>
            <a:off x="1144642" y="1839415"/>
            <a:ext cx="10238704" cy="2246769"/>
          </a:xfrm>
          <a:prstGeom prst="rect">
            <a:avLst/>
          </a:prstGeom>
          <a:noFill/>
        </p:spPr>
        <p:txBody>
          <a:bodyPr wrap="square" rtlCol="0">
            <a:spAutoFit/>
          </a:bodyPr>
          <a:lstStyle/>
          <a:p>
            <a:r>
              <a:rPr lang="en-US" sz="2800" dirty="0" smtClean="0">
                <a:solidFill>
                  <a:schemeClr val="accent3">
                    <a:lumMod val="20000"/>
                    <a:lumOff val="80000"/>
                  </a:schemeClr>
                </a:solidFill>
              </a:rPr>
              <a:t>Everything I have learned so far (thanks to Edward </a:t>
            </a:r>
            <a:r>
              <a:rPr lang="en-US" sz="2800" dirty="0" err="1" smtClean="0">
                <a:solidFill>
                  <a:schemeClr val="accent3">
                    <a:lumMod val="20000"/>
                    <a:lumOff val="80000"/>
                  </a:schemeClr>
                </a:solidFill>
              </a:rPr>
              <a:t>Tufte</a:t>
            </a:r>
            <a:r>
              <a:rPr lang="en-US" sz="2800" dirty="0" smtClean="0">
                <a:solidFill>
                  <a:schemeClr val="accent3">
                    <a:lumMod val="20000"/>
                    <a:lumOff val="80000"/>
                  </a:schemeClr>
                </a:solidFill>
              </a:rPr>
              <a:t>, Alberto Cairo, Andy Kirk, many R-bloggers and my own mistakes)</a:t>
            </a:r>
          </a:p>
          <a:p>
            <a:endParaRPr lang="en-US" sz="2800" dirty="0">
              <a:solidFill>
                <a:schemeClr val="accent3">
                  <a:lumMod val="20000"/>
                  <a:lumOff val="80000"/>
                </a:schemeClr>
              </a:solidFill>
            </a:endParaRPr>
          </a:p>
          <a:p>
            <a:pPr marL="457200" indent="-457200">
              <a:buAutoNum type="arabicPeriod"/>
            </a:pPr>
            <a:r>
              <a:rPr lang="en-US" sz="2800" dirty="0" smtClean="0">
                <a:solidFill>
                  <a:schemeClr val="accent3">
                    <a:lumMod val="20000"/>
                    <a:lumOff val="80000"/>
                  </a:schemeClr>
                </a:solidFill>
              </a:rPr>
              <a:t>Vision is fast, reason is slow</a:t>
            </a:r>
          </a:p>
          <a:p>
            <a:pPr marL="457200" indent="-457200">
              <a:buAutoNum type="arabicPeriod"/>
            </a:pPr>
            <a:r>
              <a:rPr lang="en-AU" sz="2800" dirty="0" smtClean="0">
                <a:solidFill>
                  <a:schemeClr val="accent3">
                    <a:lumMod val="20000"/>
                    <a:lumOff val="80000"/>
                  </a:schemeClr>
                </a:solidFill>
              </a:rPr>
              <a:t>Visualisation</a:t>
            </a:r>
            <a:r>
              <a:rPr lang="en-US" sz="2800" dirty="0" smtClean="0">
                <a:solidFill>
                  <a:schemeClr val="accent3">
                    <a:lumMod val="20000"/>
                    <a:lumOff val="80000"/>
                  </a:schemeClr>
                </a:solidFill>
              </a:rPr>
              <a:t> happens in the mind</a:t>
            </a:r>
          </a:p>
        </p:txBody>
      </p:sp>
    </p:spTree>
    <p:extLst>
      <p:ext uri="{BB962C8B-B14F-4D97-AF65-F5344CB8AC3E}">
        <p14:creationId xmlns:p14="http://schemas.microsoft.com/office/powerpoint/2010/main" val="51516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1723485" cy="584775"/>
          </a:xfrm>
          <a:prstGeom prst="rect">
            <a:avLst/>
          </a:prstGeom>
          <a:noFill/>
        </p:spPr>
        <p:txBody>
          <a:bodyPr wrap="none" rtlCol="0">
            <a:spAutoFit/>
          </a:bodyPr>
          <a:lstStyle/>
          <a:p>
            <a:r>
              <a:rPr lang="en-US" sz="3200" dirty="0" smtClean="0">
                <a:solidFill>
                  <a:schemeClr val="bg1"/>
                </a:solidFill>
              </a:rPr>
              <a:t>The scale</a:t>
            </a:r>
            <a:endParaRPr lang="en-US" dirty="0">
              <a:solidFill>
                <a:schemeClr val="bg1"/>
              </a:solidFill>
            </a:endParaRPr>
          </a:p>
        </p:txBody>
      </p:sp>
      <p:pic>
        <p:nvPicPr>
          <p:cNvPr id="4" name="Picture 3"/>
          <p:cNvPicPr>
            <a:picLocks noChangeAspect="1"/>
          </p:cNvPicPr>
          <p:nvPr/>
        </p:nvPicPr>
        <p:blipFill rotWithShape="1">
          <a:blip r:embed="rId3"/>
          <a:srcRect l="50423" t="55238" r="1168" b="21667"/>
          <a:stretch/>
        </p:blipFill>
        <p:spPr>
          <a:xfrm>
            <a:off x="8157459" y="3937518"/>
            <a:ext cx="3004457" cy="1583871"/>
          </a:xfrm>
          <a:prstGeom prst="rect">
            <a:avLst/>
          </a:prstGeom>
        </p:spPr>
      </p:pic>
      <p:sp>
        <p:nvSpPr>
          <p:cNvPr id="5" name="TextBox 4"/>
          <p:cNvSpPr txBox="1"/>
          <p:nvPr/>
        </p:nvSpPr>
        <p:spPr>
          <a:xfrm>
            <a:off x="9659687" y="5561242"/>
            <a:ext cx="2130520" cy="461665"/>
          </a:xfrm>
          <a:prstGeom prst="rect">
            <a:avLst/>
          </a:prstGeom>
          <a:noFill/>
        </p:spPr>
        <p:txBody>
          <a:bodyPr wrap="none" rtlCol="0">
            <a:spAutoFit/>
          </a:bodyPr>
          <a:lstStyle/>
          <a:p>
            <a:r>
              <a:rPr lang="en-AU" sz="2400" i="1" dirty="0" smtClean="0">
                <a:latin typeface="Times New Roman" charset="0"/>
                <a:ea typeface="Times New Roman" charset="0"/>
                <a:cs typeface="Times New Roman" charset="0"/>
              </a:rPr>
              <a:t>A. Cairo (2013)</a:t>
            </a:r>
            <a:endParaRPr lang="en-AU" sz="2400" i="1" dirty="0">
              <a:latin typeface="Times New Roman" charset="0"/>
              <a:ea typeface="Times New Roman" charset="0"/>
              <a:cs typeface="Times New Roman" charset="0"/>
            </a:endParaRPr>
          </a:p>
        </p:txBody>
      </p:sp>
      <p:pic>
        <p:nvPicPr>
          <p:cNvPr id="6" name="Picture 5"/>
          <p:cNvPicPr>
            <a:picLocks noChangeAspect="1"/>
          </p:cNvPicPr>
          <p:nvPr/>
        </p:nvPicPr>
        <p:blipFill rotWithShape="1">
          <a:blip r:embed="rId3"/>
          <a:srcRect l="50423" b="53026"/>
          <a:stretch/>
        </p:blipFill>
        <p:spPr>
          <a:xfrm>
            <a:off x="827401" y="123271"/>
            <a:ext cx="6114575" cy="6401891"/>
          </a:xfrm>
          <a:prstGeom prst="rect">
            <a:avLst/>
          </a:prstGeom>
        </p:spPr>
      </p:pic>
    </p:spTree>
    <p:extLst>
      <p:ext uri="{BB962C8B-B14F-4D97-AF65-F5344CB8AC3E}">
        <p14:creationId xmlns:p14="http://schemas.microsoft.com/office/powerpoint/2010/main" val="152716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4134465" cy="584775"/>
          </a:xfrm>
          <a:prstGeom prst="rect">
            <a:avLst/>
          </a:prstGeom>
          <a:noFill/>
        </p:spPr>
        <p:txBody>
          <a:bodyPr wrap="none" rtlCol="0">
            <a:spAutoFit/>
          </a:bodyPr>
          <a:lstStyle/>
          <a:p>
            <a:r>
              <a:rPr lang="en-US" sz="3200" dirty="0" smtClean="0">
                <a:solidFill>
                  <a:schemeClr val="accent2">
                    <a:lumMod val="60000"/>
                    <a:lumOff val="40000"/>
                  </a:schemeClr>
                </a:solidFill>
              </a:rPr>
              <a:t>2. Cognition and Design</a:t>
            </a:r>
            <a:endParaRPr lang="en-US" dirty="0">
              <a:solidFill>
                <a:schemeClr val="accent2">
                  <a:lumMod val="60000"/>
                  <a:lumOff val="40000"/>
                </a:schemeClr>
              </a:solidFill>
            </a:endParaRPr>
          </a:p>
        </p:txBody>
      </p:sp>
      <p:sp>
        <p:nvSpPr>
          <p:cNvPr id="3" name="TextBox 2"/>
          <p:cNvSpPr txBox="1"/>
          <p:nvPr/>
        </p:nvSpPr>
        <p:spPr>
          <a:xfrm>
            <a:off x="1144642" y="1839415"/>
            <a:ext cx="10238704" cy="3539430"/>
          </a:xfrm>
          <a:prstGeom prst="rect">
            <a:avLst/>
          </a:prstGeom>
          <a:noFill/>
        </p:spPr>
        <p:txBody>
          <a:bodyPr wrap="square" rtlCol="0">
            <a:spAutoFit/>
          </a:bodyPr>
          <a:lstStyle/>
          <a:p>
            <a:r>
              <a:rPr lang="en-US" sz="2800" dirty="0" smtClean="0">
                <a:solidFill>
                  <a:schemeClr val="accent3">
                    <a:lumMod val="20000"/>
                    <a:lumOff val="80000"/>
                  </a:schemeClr>
                </a:solidFill>
              </a:rPr>
              <a:t>Everything I have learned so far (thanks to Edward </a:t>
            </a:r>
            <a:r>
              <a:rPr lang="en-US" sz="2800" dirty="0" err="1" smtClean="0">
                <a:solidFill>
                  <a:schemeClr val="accent3">
                    <a:lumMod val="20000"/>
                    <a:lumOff val="80000"/>
                  </a:schemeClr>
                </a:solidFill>
              </a:rPr>
              <a:t>Tufte</a:t>
            </a:r>
            <a:r>
              <a:rPr lang="en-US" sz="2800" dirty="0" smtClean="0">
                <a:solidFill>
                  <a:schemeClr val="accent3">
                    <a:lumMod val="20000"/>
                    <a:lumOff val="80000"/>
                  </a:schemeClr>
                </a:solidFill>
              </a:rPr>
              <a:t>, Alberto Cairo, Andy Kirk, many R-bloggers and my own mistakes)</a:t>
            </a:r>
          </a:p>
          <a:p>
            <a:endParaRPr lang="en-US" sz="2800" dirty="0">
              <a:solidFill>
                <a:schemeClr val="accent3">
                  <a:lumMod val="20000"/>
                  <a:lumOff val="80000"/>
                </a:schemeClr>
              </a:solidFill>
            </a:endParaRPr>
          </a:p>
          <a:p>
            <a:pPr marL="457200" indent="-457200">
              <a:buAutoNum type="arabicPeriod"/>
            </a:pPr>
            <a:r>
              <a:rPr lang="en-US" sz="2800" dirty="0" smtClean="0">
                <a:solidFill>
                  <a:schemeClr val="accent3">
                    <a:lumMod val="20000"/>
                    <a:lumOff val="80000"/>
                  </a:schemeClr>
                </a:solidFill>
              </a:rPr>
              <a:t>Vision is fast, reason is slow</a:t>
            </a:r>
          </a:p>
          <a:p>
            <a:pPr marL="457200" indent="-457200">
              <a:buAutoNum type="arabicPeriod"/>
            </a:pPr>
            <a:r>
              <a:rPr lang="en-AU" sz="2800" dirty="0" smtClean="0">
                <a:solidFill>
                  <a:schemeClr val="accent3">
                    <a:lumMod val="20000"/>
                    <a:lumOff val="80000"/>
                  </a:schemeClr>
                </a:solidFill>
              </a:rPr>
              <a:t>Visualisation</a:t>
            </a:r>
            <a:r>
              <a:rPr lang="en-US" sz="2800" dirty="0" smtClean="0">
                <a:solidFill>
                  <a:schemeClr val="accent3">
                    <a:lumMod val="20000"/>
                    <a:lumOff val="80000"/>
                  </a:schemeClr>
                </a:solidFill>
              </a:rPr>
              <a:t> happens in the mind</a:t>
            </a:r>
          </a:p>
          <a:p>
            <a:pPr marL="457200" indent="-457200">
              <a:buAutoNum type="arabicPeriod"/>
            </a:pPr>
            <a:r>
              <a:rPr lang="en-US" sz="2800" dirty="0" smtClean="0">
                <a:solidFill>
                  <a:schemeClr val="accent3">
                    <a:lumMod val="20000"/>
                    <a:lumOff val="80000"/>
                  </a:schemeClr>
                </a:solidFill>
              </a:rPr>
              <a:t>The first thought should be ‘what does that mean?’ not ‘how did they do that?’</a:t>
            </a:r>
          </a:p>
          <a:p>
            <a:pPr marL="457200" indent="-457200">
              <a:buAutoNum type="arabicPeriod"/>
            </a:pPr>
            <a:r>
              <a:rPr lang="en-US" sz="2800" dirty="0" smtClean="0">
                <a:solidFill>
                  <a:schemeClr val="accent3">
                    <a:lumMod val="20000"/>
                    <a:lumOff val="80000"/>
                  </a:schemeClr>
                </a:solidFill>
              </a:rPr>
              <a:t>Assist the viewers cognitive task in viewing evidence</a:t>
            </a:r>
          </a:p>
        </p:txBody>
      </p:sp>
    </p:spTree>
    <p:extLst>
      <p:ext uri="{BB962C8B-B14F-4D97-AF65-F5344CB8AC3E}">
        <p14:creationId xmlns:p14="http://schemas.microsoft.com/office/powerpoint/2010/main" val="122033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734096" y="515155"/>
            <a:ext cx="1723485" cy="584775"/>
          </a:xfrm>
          <a:prstGeom prst="rect">
            <a:avLst/>
          </a:prstGeom>
          <a:noFill/>
        </p:spPr>
        <p:txBody>
          <a:bodyPr wrap="none" rtlCol="0">
            <a:spAutoFit/>
          </a:bodyPr>
          <a:lstStyle/>
          <a:p>
            <a:r>
              <a:rPr lang="en-US" sz="3200" dirty="0" smtClean="0">
                <a:solidFill>
                  <a:schemeClr val="bg1"/>
                </a:solidFill>
              </a:rPr>
              <a:t>The scale</a:t>
            </a:r>
            <a:endParaRPr lang="en-US" dirty="0">
              <a:solidFill>
                <a:schemeClr val="bg1"/>
              </a:solidFill>
            </a:endParaRPr>
          </a:p>
        </p:txBody>
      </p:sp>
      <p:pic>
        <p:nvPicPr>
          <p:cNvPr id="4" name="Picture 3"/>
          <p:cNvPicPr>
            <a:picLocks noChangeAspect="1"/>
          </p:cNvPicPr>
          <p:nvPr/>
        </p:nvPicPr>
        <p:blipFill rotWithShape="1">
          <a:blip r:embed="rId3"/>
          <a:srcRect l="13975" r="48674" b="69709"/>
          <a:stretch/>
        </p:blipFill>
        <p:spPr>
          <a:xfrm>
            <a:off x="37325" y="1866122"/>
            <a:ext cx="4039852" cy="3620278"/>
          </a:xfrm>
          <a:prstGeom prst="rect">
            <a:avLst/>
          </a:prstGeom>
        </p:spPr>
      </p:pic>
      <p:sp>
        <p:nvSpPr>
          <p:cNvPr id="5" name="TextBox 4"/>
          <p:cNvSpPr txBox="1"/>
          <p:nvPr/>
        </p:nvSpPr>
        <p:spPr>
          <a:xfrm>
            <a:off x="9140860" y="5903944"/>
            <a:ext cx="2130520" cy="461665"/>
          </a:xfrm>
          <a:prstGeom prst="rect">
            <a:avLst/>
          </a:prstGeom>
          <a:noFill/>
        </p:spPr>
        <p:txBody>
          <a:bodyPr wrap="none" rtlCol="0">
            <a:spAutoFit/>
          </a:bodyPr>
          <a:lstStyle/>
          <a:p>
            <a:r>
              <a:rPr lang="en-AU" sz="2400" i="1" dirty="0" smtClean="0">
                <a:latin typeface="Times New Roman" charset="0"/>
                <a:ea typeface="Times New Roman" charset="0"/>
                <a:cs typeface="Times New Roman" charset="0"/>
              </a:rPr>
              <a:t>A. Cairo (2013)</a:t>
            </a:r>
            <a:endParaRPr lang="en-AU" sz="2400" i="1" dirty="0">
              <a:latin typeface="Times New Roman" charset="0"/>
              <a:ea typeface="Times New Roman" charset="0"/>
              <a:cs typeface="Times New Roman" charset="0"/>
            </a:endParaRPr>
          </a:p>
        </p:txBody>
      </p:sp>
      <p:pic>
        <p:nvPicPr>
          <p:cNvPr id="6" name="Picture 5"/>
          <p:cNvPicPr>
            <a:picLocks noChangeAspect="1"/>
          </p:cNvPicPr>
          <p:nvPr/>
        </p:nvPicPr>
        <p:blipFill rotWithShape="1">
          <a:blip r:embed="rId3"/>
          <a:srcRect l="14662" t="30352" r="54365" b="30612"/>
          <a:stretch/>
        </p:blipFill>
        <p:spPr>
          <a:xfrm>
            <a:off x="4376687" y="1576568"/>
            <a:ext cx="3349993" cy="4665306"/>
          </a:xfrm>
          <a:prstGeom prst="rect">
            <a:avLst/>
          </a:prstGeom>
        </p:spPr>
      </p:pic>
      <p:pic>
        <p:nvPicPr>
          <p:cNvPr id="7" name="Picture 6"/>
          <p:cNvPicPr>
            <a:picLocks noChangeAspect="1"/>
          </p:cNvPicPr>
          <p:nvPr/>
        </p:nvPicPr>
        <p:blipFill rotWithShape="1">
          <a:blip r:embed="rId3"/>
          <a:srcRect l="15257" t="69831" r="55067" b="971"/>
          <a:stretch/>
        </p:blipFill>
        <p:spPr>
          <a:xfrm>
            <a:off x="8464117" y="1996750"/>
            <a:ext cx="3209730" cy="3489650"/>
          </a:xfrm>
          <a:prstGeom prst="rect">
            <a:avLst/>
          </a:prstGeom>
        </p:spPr>
      </p:pic>
      <p:cxnSp>
        <p:nvCxnSpPr>
          <p:cNvPr id="8" name="Straight Arrow Connector 7"/>
          <p:cNvCxnSpPr/>
          <p:nvPr/>
        </p:nvCxnSpPr>
        <p:spPr>
          <a:xfrm flipV="1">
            <a:off x="734096" y="1231640"/>
            <a:ext cx="1053728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9988" y="484376"/>
            <a:ext cx="2251700" cy="646331"/>
          </a:xfrm>
          <a:prstGeom prst="rect">
            <a:avLst/>
          </a:prstGeom>
          <a:noFill/>
        </p:spPr>
        <p:txBody>
          <a:bodyPr wrap="square" rtlCol="0">
            <a:spAutoFit/>
          </a:bodyPr>
          <a:lstStyle/>
          <a:p>
            <a:r>
              <a:rPr lang="en-AU" dirty="0" smtClean="0"/>
              <a:t>Allows more accurate comparisons</a:t>
            </a:r>
            <a:endParaRPr lang="en-AU" dirty="0"/>
          </a:p>
        </p:txBody>
      </p:sp>
      <p:sp>
        <p:nvSpPr>
          <p:cNvPr id="10" name="TextBox 9"/>
          <p:cNvSpPr txBox="1"/>
          <p:nvPr/>
        </p:nvSpPr>
        <p:spPr>
          <a:xfrm>
            <a:off x="9574142" y="476166"/>
            <a:ext cx="2251700" cy="646331"/>
          </a:xfrm>
          <a:prstGeom prst="rect">
            <a:avLst/>
          </a:prstGeom>
          <a:noFill/>
        </p:spPr>
        <p:txBody>
          <a:bodyPr wrap="square" rtlCol="0">
            <a:spAutoFit/>
          </a:bodyPr>
          <a:lstStyle/>
          <a:p>
            <a:r>
              <a:rPr lang="en-AU" dirty="0" smtClean="0"/>
              <a:t>Allows more generic judgements</a:t>
            </a:r>
            <a:endParaRPr lang="en-AU" dirty="0"/>
          </a:p>
        </p:txBody>
      </p:sp>
    </p:spTree>
    <p:extLst>
      <p:ext uri="{BB962C8B-B14F-4D97-AF65-F5344CB8AC3E}">
        <p14:creationId xmlns:p14="http://schemas.microsoft.com/office/powerpoint/2010/main" val="18598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4919</TotalTime>
  <Words>1889</Words>
  <Application>Microsoft Macintosh PowerPoint</Application>
  <PresentationFormat>Widescreen</PresentationFormat>
  <Paragraphs>256</Paragraphs>
  <Slides>45</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Mangal</vt:lpstr>
      <vt:lpstr>Times New Roman</vt:lpstr>
      <vt:lpstr>Office Theme</vt:lpstr>
      <vt:lpstr>Driving Data Dialogue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Tahren Hicks</dc:creator>
  <cp:lastModifiedBy>Ben Hicks</cp:lastModifiedBy>
  <cp:revision>95</cp:revision>
  <dcterms:created xsi:type="dcterms:W3CDTF">2017-05-20T06:43:50Z</dcterms:created>
  <dcterms:modified xsi:type="dcterms:W3CDTF">2017-05-25T20:41:14Z</dcterms:modified>
</cp:coreProperties>
</file>